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429" r:id="rId5"/>
    <p:sldId id="446" r:id="rId6"/>
    <p:sldId id="447" r:id="rId7"/>
    <p:sldId id="480" r:id="rId8"/>
    <p:sldId id="464" r:id="rId9"/>
    <p:sldId id="469" r:id="rId10"/>
    <p:sldId id="430" r:id="rId11"/>
    <p:sldId id="431" r:id="rId12"/>
    <p:sldId id="441" r:id="rId13"/>
    <p:sldId id="465" r:id="rId14"/>
    <p:sldId id="425" r:id="rId15"/>
    <p:sldId id="438" r:id="rId16"/>
    <p:sldId id="471" r:id="rId17"/>
    <p:sldId id="466" r:id="rId18"/>
    <p:sldId id="473" r:id="rId19"/>
    <p:sldId id="458" r:id="rId20"/>
    <p:sldId id="467" r:id="rId21"/>
    <p:sldId id="460" r:id="rId22"/>
    <p:sldId id="468" r:id="rId23"/>
    <p:sldId id="476" r:id="rId24"/>
    <p:sldId id="490" r:id="rId25"/>
    <p:sldId id="462" r:id="rId26"/>
    <p:sldId id="478" r:id="rId27"/>
    <p:sldId id="479" r:id="rId28"/>
    <p:sldId id="439" r:id="rId29"/>
    <p:sldId id="481" r:id="rId30"/>
    <p:sldId id="482" r:id="rId31"/>
    <p:sldId id="483" r:id="rId32"/>
    <p:sldId id="484" r:id="rId33"/>
    <p:sldId id="485" r:id="rId34"/>
    <p:sldId id="486" r:id="rId35"/>
    <p:sldId id="427" r:id="rId36"/>
    <p:sldId id="428" r:id="rId37"/>
    <p:sldId id="487" r:id="rId38"/>
    <p:sldId id="488" r:id="rId39"/>
    <p:sldId id="489" r:id="rId40"/>
  </p:sldIdLst>
  <p:sldSz cx="13442950" cy="7561263"/>
  <p:notesSz cx="6735763" cy="9866313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>
      <a:defRPr lang="de-DE"/>
    </a:defPPr>
    <a:lvl1pPr marL="0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6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2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08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4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79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16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2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87" algn="l" defTabSz="104287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5782EE93-2F72-41B2-8EAA-63CAD61B254F}">
          <p14:sldIdLst>
            <p14:sldId id="429"/>
            <p14:sldId id="446"/>
            <p14:sldId id="447"/>
            <p14:sldId id="480"/>
            <p14:sldId id="464"/>
            <p14:sldId id="469"/>
            <p14:sldId id="430"/>
            <p14:sldId id="431"/>
            <p14:sldId id="441"/>
            <p14:sldId id="465"/>
            <p14:sldId id="425"/>
            <p14:sldId id="438"/>
            <p14:sldId id="471"/>
            <p14:sldId id="466"/>
            <p14:sldId id="473"/>
            <p14:sldId id="458"/>
            <p14:sldId id="467"/>
            <p14:sldId id="460"/>
            <p14:sldId id="468"/>
            <p14:sldId id="476"/>
            <p14:sldId id="490"/>
            <p14:sldId id="462"/>
            <p14:sldId id="478"/>
            <p14:sldId id="479"/>
            <p14:sldId id="439"/>
            <p14:sldId id="481"/>
            <p14:sldId id="482"/>
            <p14:sldId id="483"/>
            <p14:sldId id="484"/>
            <p14:sldId id="485"/>
            <p14:sldId id="486"/>
            <p14:sldId id="427"/>
            <p14:sldId id="428"/>
            <p14:sldId id="487"/>
            <p14:sldId id="488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42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rinna Reuter" initials="CR" lastIdx="8" clrIdx="0"/>
  <p:cmAuthor id="1" name="Sanchez Coullaut, Antonio" initials="SCA" lastIdx="2" clrIdx="1"/>
  <p:cmAuthor id="2" name="Sabine Kempe" initials="SK" lastIdx="1" clrIdx="2">
    <p:extLst>
      <p:ext uri="{19B8F6BF-5375-455C-9EA6-DF929625EA0E}">
        <p15:presenceInfo xmlns:p15="http://schemas.microsoft.com/office/powerpoint/2012/main" userId="Sabine Kem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504"/>
    <a:srgbClr val="000000"/>
    <a:srgbClr val="D40030"/>
    <a:srgbClr val="FFFFFF"/>
    <a:srgbClr val="939598"/>
    <a:srgbClr val="EF3D23"/>
    <a:srgbClr val="F2F2F2"/>
    <a:srgbClr val="D9DEDE"/>
    <a:srgbClr val="A1A8A9"/>
    <a:srgbClr val="9AD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1" autoAdjust="0"/>
    <p:restoredTop sz="94664" autoAdjust="0"/>
  </p:normalViewPr>
  <p:slideViewPr>
    <p:cSldViewPr>
      <p:cViewPr varScale="1">
        <p:scale>
          <a:sx n="73" d="100"/>
          <a:sy n="73" d="100"/>
        </p:scale>
        <p:origin x="84" y="288"/>
      </p:cViewPr>
      <p:guideLst>
        <p:guide orient="horz" pos="2381"/>
        <p:guide pos="4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6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2C3F88-DAEC-4C07-AD3B-B04849C2D0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41C039-8EF2-4B43-8786-F4FDA03A9885}">
      <dgm:prSet phldrT="[Text]"/>
      <dgm:spPr/>
      <dgm:t>
        <a:bodyPr/>
        <a:lstStyle/>
        <a:p>
          <a:r>
            <a:rPr lang="en-US" dirty="0"/>
            <a:t>Customer Request</a:t>
          </a:r>
        </a:p>
      </dgm:t>
    </dgm:pt>
    <dgm:pt modelId="{94D875B7-325F-4F7D-93C5-7165C46E8408}" type="parTrans" cxnId="{F87216E7-912C-4721-A802-07FC7C4532E9}">
      <dgm:prSet/>
      <dgm:spPr/>
      <dgm:t>
        <a:bodyPr/>
        <a:lstStyle/>
        <a:p>
          <a:endParaRPr lang="en-US"/>
        </a:p>
      </dgm:t>
    </dgm:pt>
    <dgm:pt modelId="{CD7675D6-F9CA-45C9-BC66-B77A1B4CBFD7}" type="sibTrans" cxnId="{F87216E7-912C-4721-A802-07FC7C4532E9}">
      <dgm:prSet/>
      <dgm:spPr/>
      <dgm:t>
        <a:bodyPr/>
        <a:lstStyle/>
        <a:p>
          <a:endParaRPr lang="en-US"/>
        </a:p>
      </dgm:t>
    </dgm:pt>
    <dgm:pt modelId="{FD2ACEB2-09EE-4A54-AC40-F93500EEE7B0}">
      <dgm:prSet phldrT="[Text]"/>
      <dgm:spPr/>
      <dgm:t>
        <a:bodyPr/>
        <a:lstStyle/>
        <a:p>
          <a:r>
            <a:rPr lang="en-US" dirty="0"/>
            <a:t>Sales Support Application</a:t>
          </a:r>
        </a:p>
      </dgm:t>
    </dgm:pt>
    <dgm:pt modelId="{AA192936-C303-4AD1-B49F-0D753B092DA8}" type="parTrans" cxnId="{63A03ECB-1917-41A9-946D-9956DDE7518E}">
      <dgm:prSet/>
      <dgm:spPr/>
      <dgm:t>
        <a:bodyPr/>
        <a:lstStyle/>
        <a:p>
          <a:endParaRPr lang="en-US"/>
        </a:p>
      </dgm:t>
    </dgm:pt>
    <dgm:pt modelId="{55F00B4F-8630-48AD-B644-E5668BB4ED25}" type="sibTrans" cxnId="{63A03ECB-1917-41A9-946D-9956DDE7518E}">
      <dgm:prSet/>
      <dgm:spPr/>
      <dgm:t>
        <a:bodyPr/>
        <a:lstStyle/>
        <a:p>
          <a:endParaRPr lang="en-US"/>
        </a:p>
      </dgm:t>
    </dgm:pt>
    <dgm:pt modelId="{F1453F41-1ED1-47F9-A8EC-9ABAF787CA70}">
      <dgm:prSet phldrT="[Text]"/>
      <dgm:spPr/>
      <dgm:t>
        <a:bodyPr/>
        <a:lstStyle/>
        <a:p>
          <a:r>
            <a:rPr lang="en-US" dirty="0"/>
            <a:t>Others Dept. </a:t>
          </a:r>
        </a:p>
        <a:p>
          <a:r>
            <a:rPr lang="en-US" dirty="0"/>
            <a:t>Action Follow Up</a:t>
          </a:r>
        </a:p>
      </dgm:t>
    </dgm:pt>
    <dgm:pt modelId="{DFAF5ECB-5F23-40EE-8A77-A0706CC2B9CB}" type="parTrans" cxnId="{DAC8C92C-2F52-4FBF-8329-3D8A53D4742D}">
      <dgm:prSet/>
      <dgm:spPr/>
      <dgm:t>
        <a:bodyPr/>
        <a:lstStyle/>
        <a:p>
          <a:endParaRPr lang="en-US"/>
        </a:p>
      </dgm:t>
    </dgm:pt>
    <dgm:pt modelId="{2F64451F-6CDF-4488-B23D-B51E6ACD203A}" type="sibTrans" cxnId="{DAC8C92C-2F52-4FBF-8329-3D8A53D4742D}">
      <dgm:prSet/>
      <dgm:spPr/>
      <dgm:t>
        <a:bodyPr/>
        <a:lstStyle/>
        <a:p>
          <a:endParaRPr lang="en-US"/>
        </a:p>
      </dgm:t>
    </dgm:pt>
    <dgm:pt modelId="{18F23763-72F0-408F-86EC-AD060D5BCB23}">
      <dgm:prSet phldrT="[Text]"/>
      <dgm:spPr/>
      <dgm:t>
        <a:bodyPr/>
        <a:lstStyle/>
        <a:p>
          <a:r>
            <a:rPr lang="en-US" dirty="0"/>
            <a:t>Others Dept. Data Collection </a:t>
          </a:r>
        </a:p>
      </dgm:t>
    </dgm:pt>
    <dgm:pt modelId="{3565FDF6-2049-4677-AEE2-10B3B33E98DC}" type="parTrans" cxnId="{69BE7952-A5C6-46F5-820E-00AA10763099}">
      <dgm:prSet/>
      <dgm:spPr/>
      <dgm:t>
        <a:bodyPr/>
        <a:lstStyle/>
        <a:p>
          <a:endParaRPr lang="en-US"/>
        </a:p>
      </dgm:t>
    </dgm:pt>
    <dgm:pt modelId="{1CEAF52D-A8FA-4772-9C50-F3EB79D96737}" type="sibTrans" cxnId="{69BE7952-A5C6-46F5-820E-00AA10763099}">
      <dgm:prSet/>
      <dgm:spPr/>
      <dgm:t>
        <a:bodyPr/>
        <a:lstStyle/>
        <a:p>
          <a:endParaRPr lang="en-US"/>
        </a:p>
      </dgm:t>
    </dgm:pt>
    <dgm:pt modelId="{E351A07F-63AE-490A-B091-5A872E4315E1}" type="pres">
      <dgm:prSet presAssocID="{682C3F88-DAEC-4C07-AD3B-B04849C2D01A}" presName="Name0" presStyleCnt="0">
        <dgm:presLayoutVars>
          <dgm:dir/>
          <dgm:resizeHandles val="exact"/>
        </dgm:presLayoutVars>
      </dgm:prSet>
      <dgm:spPr/>
    </dgm:pt>
    <dgm:pt modelId="{8D5BE375-F34B-4EB6-938B-C45FED5F53EF}" type="pres">
      <dgm:prSet presAssocID="{6841C039-8EF2-4B43-8786-F4FDA03A9885}" presName="node" presStyleLbl="node1" presStyleIdx="0" presStyleCnt="4">
        <dgm:presLayoutVars>
          <dgm:bulletEnabled val="1"/>
        </dgm:presLayoutVars>
      </dgm:prSet>
      <dgm:spPr/>
    </dgm:pt>
    <dgm:pt modelId="{7C5EF8BF-1AC9-4E78-A3FB-BDE16CC65962}" type="pres">
      <dgm:prSet presAssocID="{CD7675D6-F9CA-45C9-BC66-B77A1B4CBFD7}" presName="sibTrans" presStyleLbl="sibTrans2D1" presStyleIdx="0" presStyleCnt="3"/>
      <dgm:spPr/>
    </dgm:pt>
    <dgm:pt modelId="{11463257-7B08-422C-AFF7-686BDAB13C2D}" type="pres">
      <dgm:prSet presAssocID="{CD7675D6-F9CA-45C9-BC66-B77A1B4CBFD7}" presName="connectorText" presStyleLbl="sibTrans2D1" presStyleIdx="0" presStyleCnt="3"/>
      <dgm:spPr/>
    </dgm:pt>
    <dgm:pt modelId="{BB1904CF-2B74-4747-A5DF-D0FECDB89BB7}" type="pres">
      <dgm:prSet presAssocID="{FD2ACEB2-09EE-4A54-AC40-F93500EEE7B0}" presName="node" presStyleLbl="node1" presStyleIdx="1" presStyleCnt="4">
        <dgm:presLayoutVars>
          <dgm:bulletEnabled val="1"/>
        </dgm:presLayoutVars>
      </dgm:prSet>
      <dgm:spPr/>
    </dgm:pt>
    <dgm:pt modelId="{0802AECD-8CD4-4171-8932-4E7032A4C300}" type="pres">
      <dgm:prSet presAssocID="{55F00B4F-8630-48AD-B644-E5668BB4ED25}" presName="sibTrans" presStyleLbl="sibTrans2D1" presStyleIdx="1" presStyleCnt="3"/>
      <dgm:spPr/>
    </dgm:pt>
    <dgm:pt modelId="{39AB2664-1EA4-41A5-B809-B465963875E9}" type="pres">
      <dgm:prSet presAssocID="{55F00B4F-8630-48AD-B644-E5668BB4ED25}" presName="connectorText" presStyleLbl="sibTrans2D1" presStyleIdx="1" presStyleCnt="3"/>
      <dgm:spPr/>
    </dgm:pt>
    <dgm:pt modelId="{08C94847-67B6-4EAD-A079-6B9D5CE1272D}" type="pres">
      <dgm:prSet presAssocID="{F1453F41-1ED1-47F9-A8EC-9ABAF787CA70}" presName="node" presStyleLbl="node1" presStyleIdx="2" presStyleCnt="4">
        <dgm:presLayoutVars>
          <dgm:bulletEnabled val="1"/>
        </dgm:presLayoutVars>
      </dgm:prSet>
      <dgm:spPr/>
    </dgm:pt>
    <dgm:pt modelId="{A27DF3A0-32E7-490E-A382-C0164CB4074F}" type="pres">
      <dgm:prSet presAssocID="{2F64451F-6CDF-4488-B23D-B51E6ACD203A}" presName="sibTrans" presStyleLbl="sibTrans2D1" presStyleIdx="2" presStyleCnt="3"/>
      <dgm:spPr/>
    </dgm:pt>
    <dgm:pt modelId="{33F9341F-2AB3-48DE-AF3F-2E8426B8F0A7}" type="pres">
      <dgm:prSet presAssocID="{2F64451F-6CDF-4488-B23D-B51E6ACD203A}" presName="connectorText" presStyleLbl="sibTrans2D1" presStyleIdx="2" presStyleCnt="3"/>
      <dgm:spPr/>
    </dgm:pt>
    <dgm:pt modelId="{F98078E0-40CC-4F9C-A653-3FF3D88C85D6}" type="pres">
      <dgm:prSet presAssocID="{18F23763-72F0-408F-86EC-AD060D5BCB23}" presName="node" presStyleLbl="node1" presStyleIdx="3" presStyleCnt="4">
        <dgm:presLayoutVars>
          <dgm:bulletEnabled val="1"/>
        </dgm:presLayoutVars>
      </dgm:prSet>
      <dgm:spPr/>
    </dgm:pt>
  </dgm:ptLst>
  <dgm:cxnLst>
    <dgm:cxn modelId="{1C3F0913-A4EF-4A5B-A1B3-E567EE2BC695}" type="presOf" srcId="{FD2ACEB2-09EE-4A54-AC40-F93500EEE7B0}" destId="{BB1904CF-2B74-4747-A5DF-D0FECDB89BB7}" srcOrd="0" destOrd="0" presId="urn:microsoft.com/office/officeart/2005/8/layout/process1"/>
    <dgm:cxn modelId="{DAC8C92C-2F52-4FBF-8329-3D8A53D4742D}" srcId="{682C3F88-DAEC-4C07-AD3B-B04849C2D01A}" destId="{F1453F41-1ED1-47F9-A8EC-9ABAF787CA70}" srcOrd="2" destOrd="0" parTransId="{DFAF5ECB-5F23-40EE-8A77-A0706CC2B9CB}" sibTransId="{2F64451F-6CDF-4488-B23D-B51E6ACD203A}"/>
    <dgm:cxn modelId="{9D85ED44-1F38-4D92-852F-843EDDB7C027}" type="presOf" srcId="{CD7675D6-F9CA-45C9-BC66-B77A1B4CBFD7}" destId="{11463257-7B08-422C-AFF7-686BDAB13C2D}" srcOrd="1" destOrd="0" presId="urn:microsoft.com/office/officeart/2005/8/layout/process1"/>
    <dgm:cxn modelId="{32657B65-1D6E-4FB0-B1B5-9504B94CA094}" type="presOf" srcId="{55F00B4F-8630-48AD-B644-E5668BB4ED25}" destId="{0802AECD-8CD4-4171-8932-4E7032A4C300}" srcOrd="0" destOrd="0" presId="urn:microsoft.com/office/officeart/2005/8/layout/process1"/>
    <dgm:cxn modelId="{69BE7952-A5C6-46F5-820E-00AA10763099}" srcId="{682C3F88-DAEC-4C07-AD3B-B04849C2D01A}" destId="{18F23763-72F0-408F-86EC-AD060D5BCB23}" srcOrd="3" destOrd="0" parTransId="{3565FDF6-2049-4677-AEE2-10B3B33E98DC}" sibTransId="{1CEAF52D-A8FA-4772-9C50-F3EB79D96737}"/>
    <dgm:cxn modelId="{FF4BEE7D-3E06-443D-B4FF-E27C9E72B98F}" type="presOf" srcId="{F1453F41-1ED1-47F9-A8EC-9ABAF787CA70}" destId="{08C94847-67B6-4EAD-A079-6B9D5CE1272D}" srcOrd="0" destOrd="0" presId="urn:microsoft.com/office/officeart/2005/8/layout/process1"/>
    <dgm:cxn modelId="{DA4DE892-1D8A-4214-AEED-BE99A6400C10}" type="presOf" srcId="{682C3F88-DAEC-4C07-AD3B-B04849C2D01A}" destId="{E351A07F-63AE-490A-B091-5A872E4315E1}" srcOrd="0" destOrd="0" presId="urn:microsoft.com/office/officeart/2005/8/layout/process1"/>
    <dgm:cxn modelId="{1BF3ACB4-71AC-402F-9891-2DF3E1DFB967}" type="presOf" srcId="{18F23763-72F0-408F-86EC-AD060D5BCB23}" destId="{F98078E0-40CC-4F9C-A653-3FF3D88C85D6}" srcOrd="0" destOrd="0" presId="urn:microsoft.com/office/officeart/2005/8/layout/process1"/>
    <dgm:cxn modelId="{D9484EC0-030D-4A12-8C17-278B65F2DE80}" type="presOf" srcId="{6841C039-8EF2-4B43-8786-F4FDA03A9885}" destId="{8D5BE375-F34B-4EB6-938B-C45FED5F53EF}" srcOrd="0" destOrd="0" presId="urn:microsoft.com/office/officeart/2005/8/layout/process1"/>
    <dgm:cxn modelId="{63A03ECB-1917-41A9-946D-9956DDE7518E}" srcId="{682C3F88-DAEC-4C07-AD3B-B04849C2D01A}" destId="{FD2ACEB2-09EE-4A54-AC40-F93500EEE7B0}" srcOrd="1" destOrd="0" parTransId="{AA192936-C303-4AD1-B49F-0D753B092DA8}" sibTransId="{55F00B4F-8630-48AD-B644-E5668BB4ED25}"/>
    <dgm:cxn modelId="{519F7BCC-BD91-4725-A335-41D110902D11}" type="presOf" srcId="{CD7675D6-F9CA-45C9-BC66-B77A1B4CBFD7}" destId="{7C5EF8BF-1AC9-4E78-A3FB-BDE16CC65962}" srcOrd="0" destOrd="0" presId="urn:microsoft.com/office/officeart/2005/8/layout/process1"/>
    <dgm:cxn modelId="{E035D3E5-692F-4C53-AF60-21167FFE9D1B}" type="presOf" srcId="{2F64451F-6CDF-4488-B23D-B51E6ACD203A}" destId="{A27DF3A0-32E7-490E-A382-C0164CB4074F}" srcOrd="0" destOrd="0" presId="urn:microsoft.com/office/officeart/2005/8/layout/process1"/>
    <dgm:cxn modelId="{F87216E7-912C-4721-A802-07FC7C4532E9}" srcId="{682C3F88-DAEC-4C07-AD3B-B04849C2D01A}" destId="{6841C039-8EF2-4B43-8786-F4FDA03A9885}" srcOrd="0" destOrd="0" parTransId="{94D875B7-325F-4F7D-93C5-7165C46E8408}" sibTransId="{CD7675D6-F9CA-45C9-BC66-B77A1B4CBFD7}"/>
    <dgm:cxn modelId="{04CAB6ED-0AAE-4DBA-87DE-41C18FC33B05}" type="presOf" srcId="{55F00B4F-8630-48AD-B644-E5668BB4ED25}" destId="{39AB2664-1EA4-41A5-B809-B465963875E9}" srcOrd="1" destOrd="0" presId="urn:microsoft.com/office/officeart/2005/8/layout/process1"/>
    <dgm:cxn modelId="{547330F8-289E-4046-BA9C-0F11A96FD2C9}" type="presOf" srcId="{2F64451F-6CDF-4488-B23D-B51E6ACD203A}" destId="{33F9341F-2AB3-48DE-AF3F-2E8426B8F0A7}" srcOrd="1" destOrd="0" presId="urn:microsoft.com/office/officeart/2005/8/layout/process1"/>
    <dgm:cxn modelId="{C5C43021-C419-4A22-A18C-AA7B13D0DC9C}" type="presParOf" srcId="{E351A07F-63AE-490A-B091-5A872E4315E1}" destId="{8D5BE375-F34B-4EB6-938B-C45FED5F53EF}" srcOrd="0" destOrd="0" presId="urn:microsoft.com/office/officeart/2005/8/layout/process1"/>
    <dgm:cxn modelId="{CB07B39C-22AD-4D9F-A547-A61AEAD302FB}" type="presParOf" srcId="{E351A07F-63AE-490A-B091-5A872E4315E1}" destId="{7C5EF8BF-1AC9-4E78-A3FB-BDE16CC65962}" srcOrd="1" destOrd="0" presId="urn:microsoft.com/office/officeart/2005/8/layout/process1"/>
    <dgm:cxn modelId="{13FC393F-59E5-468C-BCCC-6E3A3C069C77}" type="presParOf" srcId="{7C5EF8BF-1AC9-4E78-A3FB-BDE16CC65962}" destId="{11463257-7B08-422C-AFF7-686BDAB13C2D}" srcOrd="0" destOrd="0" presId="urn:microsoft.com/office/officeart/2005/8/layout/process1"/>
    <dgm:cxn modelId="{4ECCFEC0-E480-4DA3-BB4E-D9BD7605E7EA}" type="presParOf" srcId="{E351A07F-63AE-490A-B091-5A872E4315E1}" destId="{BB1904CF-2B74-4747-A5DF-D0FECDB89BB7}" srcOrd="2" destOrd="0" presId="urn:microsoft.com/office/officeart/2005/8/layout/process1"/>
    <dgm:cxn modelId="{04E8A24C-DBF8-4B34-B41A-9FCC08CDDD0F}" type="presParOf" srcId="{E351A07F-63AE-490A-B091-5A872E4315E1}" destId="{0802AECD-8CD4-4171-8932-4E7032A4C300}" srcOrd="3" destOrd="0" presId="urn:microsoft.com/office/officeart/2005/8/layout/process1"/>
    <dgm:cxn modelId="{64A10991-02F9-4EC9-9D70-8BA6F28540B5}" type="presParOf" srcId="{0802AECD-8CD4-4171-8932-4E7032A4C300}" destId="{39AB2664-1EA4-41A5-B809-B465963875E9}" srcOrd="0" destOrd="0" presId="urn:microsoft.com/office/officeart/2005/8/layout/process1"/>
    <dgm:cxn modelId="{436D40D4-B661-488A-A5DF-FBA2DC85BE18}" type="presParOf" srcId="{E351A07F-63AE-490A-B091-5A872E4315E1}" destId="{08C94847-67B6-4EAD-A079-6B9D5CE1272D}" srcOrd="4" destOrd="0" presId="urn:microsoft.com/office/officeart/2005/8/layout/process1"/>
    <dgm:cxn modelId="{177777CC-C00F-4C62-A318-BB6D0CFD0814}" type="presParOf" srcId="{E351A07F-63AE-490A-B091-5A872E4315E1}" destId="{A27DF3A0-32E7-490E-A382-C0164CB4074F}" srcOrd="5" destOrd="0" presId="urn:microsoft.com/office/officeart/2005/8/layout/process1"/>
    <dgm:cxn modelId="{0BF63679-C226-40F5-84D8-07FAC9D288CE}" type="presParOf" srcId="{A27DF3A0-32E7-490E-A382-C0164CB4074F}" destId="{33F9341F-2AB3-48DE-AF3F-2E8426B8F0A7}" srcOrd="0" destOrd="0" presId="urn:microsoft.com/office/officeart/2005/8/layout/process1"/>
    <dgm:cxn modelId="{110A01F3-AF17-4873-B97A-B82015038DCB}" type="presParOf" srcId="{E351A07F-63AE-490A-B091-5A872E4315E1}" destId="{F98078E0-40CC-4F9C-A653-3FF3D88C85D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2C3F88-DAEC-4C07-AD3B-B04849C2D0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41C039-8EF2-4B43-8786-F4FDA03A9885}">
      <dgm:prSet phldrT="[Text]"/>
      <dgm:spPr/>
      <dgm:t>
        <a:bodyPr/>
        <a:lstStyle/>
        <a:p>
          <a:r>
            <a:rPr lang="en-US" dirty="0"/>
            <a:t>Sales TMA/ Offer Preparation</a:t>
          </a:r>
        </a:p>
      </dgm:t>
    </dgm:pt>
    <dgm:pt modelId="{94D875B7-325F-4F7D-93C5-7165C46E8408}" type="parTrans" cxnId="{F87216E7-912C-4721-A802-07FC7C4532E9}">
      <dgm:prSet/>
      <dgm:spPr/>
      <dgm:t>
        <a:bodyPr/>
        <a:lstStyle/>
        <a:p>
          <a:endParaRPr lang="en-US"/>
        </a:p>
      </dgm:t>
    </dgm:pt>
    <dgm:pt modelId="{CD7675D6-F9CA-45C9-BC66-B77A1B4CBFD7}" type="sibTrans" cxnId="{F87216E7-912C-4721-A802-07FC7C4532E9}">
      <dgm:prSet/>
      <dgm:spPr/>
      <dgm:t>
        <a:bodyPr/>
        <a:lstStyle/>
        <a:p>
          <a:endParaRPr lang="en-US"/>
        </a:p>
      </dgm:t>
    </dgm:pt>
    <dgm:pt modelId="{FD2ACEB2-09EE-4A54-AC40-F93500EEE7B0}">
      <dgm:prSet phldrT="[Text]"/>
      <dgm:spPr/>
      <dgm:t>
        <a:bodyPr/>
        <a:lstStyle/>
        <a:p>
          <a:r>
            <a:rPr lang="en-US" dirty="0"/>
            <a:t>Sales Top </a:t>
          </a:r>
          <a:r>
            <a:rPr lang="en-US" dirty="0" err="1"/>
            <a:t>Managament</a:t>
          </a:r>
          <a:r>
            <a:rPr lang="en-US" dirty="0"/>
            <a:t> Agreement</a:t>
          </a:r>
        </a:p>
      </dgm:t>
    </dgm:pt>
    <dgm:pt modelId="{AA192936-C303-4AD1-B49F-0D753B092DA8}" type="parTrans" cxnId="{63A03ECB-1917-41A9-946D-9956DDE7518E}">
      <dgm:prSet/>
      <dgm:spPr/>
      <dgm:t>
        <a:bodyPr/>
        <a:lstStyle/>
        <a:p>
          <a:endParaRPr lang="en-US"/>
        </a:p>
      </dgm:t>
    </dgm:pt>
    <dgm:pt modelId="{55F00B4F-8630-48AD-B644-E5668BB4ED25}" type="sibTrans" cxnId="{63A03ECB-1917-41A9-946D-9956DDE7518E}">
      <dgm:prSet/>
      <dgm:spPr/>
      <dgm:t>
        <a:bodyPr/>
        <a:lstStyle/>
        <a:p>
          <a:endParaRPr lang="en-US"/>
        </a:p>
      </dgm:t>
    </dgm:pt>
    <dgm:pt modelId="{F1453F41-1ED1-47F9-A8EC-9ABAF787CA70}">
      <dgm:prSet phldrT="[Text]"/>
      <dgm:spPr/>
      <dgm:t>
        <a:bodyPr/>
        <a:lstStyle/>
        <a:p>
          <a:r>
            <a:rPr lang="en-US" dirty="0"/>
            <a:t>Sales Offer Setting</a:t>
          </a:r>
        </a:p>
      </dgm:t>
    </dgm:pt>
    <dgm:pt modelId="{DFAF5ECB-5F23-40EE-8A77-A0706CC2B9CB}" type="parTrans" cxnId="{DAC8C92C-2F52-4FBF-8329-3D8A53D4742D}">
      <dgm:prSet/>
      <dgm:spPr/>
      <dgm:t>
        <a:bodyPr/>
        <a:lstStyle/>
        <a:p>
          <a:endParaRPr lang="en-US"/>
        </a:p>
      </dgm:t>
    </dgm:pt>
    <dgm:pt modelId="{2F64451F-6CDF-4488-B23D-B51E6ACD203A}" type="sibTrans" cxnId="{DAC8C92C-2F52-4FBF-8329-3D8A53D4742D}">
      <dgm:prSet/>
      <dgm:spPr/>
      <dgm:t>
        <a:bodyPr/>
        <a:lstStyle/>
        <a:p>
          <a:endParaRPr lang="en-US"/>
        </a:p>
      </dgm:t>
    </dgm:pt>
    <dgm:pt modelId="{18F23763-72F0-408F-86EC-AD060D5BCB23}">
      <dgm:prSet phldrT="[Text]"/>
      <dgm:spPr/>
      <dgm:t>
        <a:bodyPr/>
        <a:lstStyle/>
        <a:p>
          <a:r>
            <a:rPr lang="en-US" dirty="0"/>
            <a:t>Customer Offer Report</a:t>
          </a:r>
        </a:p>
      </dgm:t>
    </dgm:pt>
    <dgm:pt modelId="{3565FDF6-2049-4677-AEE2-10B3B33E98DC}" type="parTrans" cxnId="{69BE7952-A5C6-46F5-820E-00AA10763099}">
      <dgm:prSet/>
      <dgm:spPr/>
      <dgm:t>
        <a:bodyPr/>
        <a:lstStyle/>
        <a:p>
          <a:endParaRPr lang="en-US"/>
        </a:p>
      </dgm:t>
    </dgm:pt>
    <dgm:pt modelId="{1CEAF52D-A8FA-4772-9C50-F3EB79D96737}" type="sibTrans" cxnId="{69BE7952-A5C6-46F5-820E-00AA10763099}">
      <dgm:prSet/>
      <dgm:spPr/>
      <dgm:t>
        <a:bodyPr/>
        <a:lstStyle/>
        <a:p>
          <a:endParaRPr lang="en-US"/>
        </a:p>
      </dgm:t>
    </dgm:pt>
    <dgm:pt modelId="{E351A07F-63AE-490A-B091-5A872E4315E1}" type="pres">
      <dgm:prSet presAssocID="{682C3F88-DAEC-4C07-AD3B-B04849C2D01A}" presName="Name0" presStyleCnt="0">
        <dgm:presLayoutVars>
          <dgm:dir/>
          <dgm:resizeHandles val="exact"/>
        </dgm:presLayoutVars>
      </dgm:prSet>
      <dgm:spPr/>
    </dgm:pt>
    <dgm:pt modelId="{8D5BE375-F34B-4EB6-938B-C45FED5F53EF}" type="pres">
      <dgm:prSet presAssocID="{6841C039-8EF2-4B43-8786-F4FDA03A9885}" presName="node" presStyleLbl="node1" presStyleIdx="0" presStyleCnt="4">
        <dgm:presLayoutVars>
          <dgm:bulletEnabled val="1"/>
        </dgm:presLayoutVars>
      </dgm:prSet>
      <dgm:spPr/>
    </dgm:pt>
    <dgm:pt modelId="{7C5EF8BF-1AC9-4E78-A3FB-BDE16CC65962}" type="pres">
      <dgm:prSet presAssocID="{CD7675D6-F9CA-45C9-BC66-B77A1B4CBFD7}" presName="sibTrans" presStyleLbl="sibTrans2D1" presStyleIdx="0" presStyleCnt="3"/>
      <dgm:spPr/>
    </dgm:pt>
    <dgm:pt modelId="{11463257-7B08-422C-AFF7-686BDAB13C2D}" type="pres">
      <dgm:prSet presAssocID="{CD7675D6-F9CA-45C9-BC66-B77A1B4CBFD7}" presName="connectorText" presStyleLbl="sibTrans2D1" presStyleIdx="0" presStyleCnt="3"/>
      <dgm:spPr/>
    </dgm:pt>
    <dgm:pt modelId="{BB1904CF-2B74-4747-A5DF-D0FECDB89BB7}" type="pres">
      <dgm:prSet presAssocID="{FD2ACEB2-09EE-4A54-AC40-F93500EEE7B0}" presName="node" presStyleLbl="node1" presStyleIdx="1" presStyleCnt="4">
        <dgm:presLayoutVars>
          <dgm:bulletEnabled val="1"/>
        </dgm:presLayoutVars>
      </dgm:prSet>
      <dgm:spPr/>
    </dgm:pt>
    <dgm:pt modelId="{0802AECD-8CD4-4171-8932-4E7032A4C300}" type="pres">
      <dgm:prSet presAssocID="{55F00B4F-8630-48AD-B644-E5668BB4ED25}" presName="sibTrans" presStyleLbl="sibTrans2D1" presStyleIdx="1" presStyleCnt="3"/>
      <dgm:spPr/>
    </dgm:pt>
    <dgm:pt modelId="{39AB2664-1EA4-41A5-B809-B465963875E9}" type="pres">
      <dgm:prSet presAssocID="{55F00B4F-8630-48AD-B644-E5668BB4ED25}" presName="connectorText" presStyleLbl="sibTrans2D1" presStyleIdx="1" presStyleCnt="3"/>
      <dgm:spPr/>
    </dgm:pt>
    <dgm:pt modelId="{08C94847-67B6-4EAD-A079-6B9D5CE1272D}" type="pres">
      <dgm:prSet presAssocID="{F1453F41-1ED1-47F9-A8EC-9ABAF787CA70}" presName="node" presStyleLbl="node1" presStyleIdx="2" presStyleCnt="4">
        <dgm:presLayoutVars>
          <dgm:bulletEnabled val="1"/>
        </dgm:presLayoutVars>
      </dgm:prSet>
      <dgm:spPr/>
    </dgm:pt>
    <dgm:pt modelId="{A27DF3A0-32E7-490E-A382-C0164CB4074F}" type="pres">
      <dgm:prSet presAssocID="{2F64451F-6CDF-4488-B23D-B51E6ACD203A}" presName="sibTrans" presStyleLbl="sibTrans2D1" presStyleIdx="2" presStyleCnt="3"/>
      <dgm:spPr/>
    </dgm:pt>
    <dgm:pt modelId="{33F9341F-2AB3-48DE-AF3F-2E8426B8F0A7}" type="pres">
      <dgm:prSet presAssocID="{2F64451F-6CDF-4488-B23D-B51E6ACD203A}" presName="connectorText" presStyleLbl="sibTrans2D1" presStyleIdx="2" presStyleCnt="3"/>
      <dgm:spPr/>
    </dgm:pt>
    <dgm:pt modelId="{F98078E0-40CC-4F9C-A653-3FF3D88C85D6}" type="pres">
      <dgm:prSet presAssocID="{18F23763-72F0-408F-86EC-AD060D5BCB23}" presName="node" presStyleLbl="node1" presStyleIdx="3" presStyleCnt="4">
        <dgm:presLayoutVars>
          <dgm:bulletEnabled val="1"/>
        </dgm:presLayoutVars>
      </dgm:prSet>
      <dgm:spPr/>
    </dgm:pt>
  </dgm:ptLst>
  <dgm:cxnLst>
    <dgm:cxn modelId="{1C3F0913-A4EF-4A5B-A1B3-E567EE2BC695}" type="presOf" srcId="{FD2ACEB2-09EE-4A54-AC40-F93500EEE7B0}" destId="{BB1904CF-2B74-4747-A5DF-D0FECDB89BB7}" srcOrd="0" destOrd="0" presId="urn:microsoft.com/office/officeart/2005/8/layout/process1"/>
    <dgm:cxn modelId="{DAC8C92C-2F52-4FBF-8329-3D8A53D4742D}" srcId="{682C3F88-DAEC-4C07-AD3B-B04849C2D01A}" destId="{F1453F41-1ED1-47F9-A8EC-9ABAF787CA70}" srcOrd="2" destOrd="0" parTransId="{DFAF5ECB-5F23-40EE-8A77-A0706CC2B9CB}" sibTransId="{2F64451F-6CDF-4488-B23D-B51E6ACD203A}"/>
    <dgm:cxn modelId="{9D85ED44-1F38-4D92-852F-843EDDB7C027}" type="presOf" srcId="{CD7675D6-F9CA-45C9-BC66-B77A1B4CBFD7}" destId="{11463257-7B08-422C-AFF7-686BDAB13C2D}" srcOrd="1" destOrd="0" presId="urn:microsoft.com/office/officeart/2005/8/layout/process1"/>
    <dgm:cxn modelId="{32657B65-1D6E-4FB0-B1B5-9504B94CA094}" type="presOf" srcId="{55F00B4F-8630-48AD-B644-E5668BB4ED25}" destId="{0802AECD-8CD4-4171-8932-4E7032A4C300}" srcOrd="0" destOrd="0" presId="urn:microsoft.com/office/officeart/2005/8/layout/process1"/>
    <dgm:cxn modelId="{69BE7952-A5C6-46F5-820E-00AA10763099}" srcId="{682C3F88-DAEC-4C07-AD3B-B04849C2D01A}" destId="{18F23763-72F0-408F-86EC-AD060D5BCB23}" srcOrd="3" destOrd="0" parTransId="{3565FDF6-2049-4677-AEE2-10B3B33E98DC}" sibTransId="{1CEAF52D-A8FA-4772-9C50-F3EB79D96737}"/>
    <dgm:cxn modelId="{FF4BEE7D-3E06-443D-B4FF-E27C9E72B98F}" type="presOf" srcId="{F1453F41-1ED1-47F9-A8EC-9ABAF787CA70}" destId="{08C94847-67B6-4EAD-A079-6B9D5CE1272D}" srcOrd="0" destOrd="0" presId="urn:microsoft.com/office/officeart/2005/8/layout/process1"/>
    <dgm:cxn modelId="{DA4DE892-1D8A-4214-AEED-BE99A6400C10}" type="presOf" srcId="{682C3F88-DAEC-4C07-AD3B-B04849C2D01A}" destId="{E351A07F-63AE-490A-B091-5A872E4315E1}" srcOrd="0" destOrd="0" presId="urn:microsoft.com/office/officeart/2005/8/layout/process1"/>
    <dgm:cxn modelId="{1BF3ACB4-71AC-402F-9891-2DF3E1DFB967}" type="presOf" srcId="{18F23763-72F0-408F-86EC-AD060D5BCB23}" destId="{F98078E0-40CC-4F9C-A653-3FF3D88C85D6}" srcOrd="0" destOrd="0" presId="urn:microsoft.com/office/officeart/2005/8/layout/process1"/>
    <dgm:cxn modelId="{D9484EC0-030D-4A12-8C17-278B65F2DE80}" type="presOf" srcId="{6841C039-8EF2-4B43-8786-F4FDA03A9885}" destId="{8D5BE375-F34B-4EB6-938B-C45FED5F53EF}" srcOrd="0" destOrd="0" presId="urn:microsoft.com/office/officeart/2005/8/layout/process1"/>
    <dgm:cxn modelId="{63A03ECB-1917-41A9-946D-9956DDE7518E}" srcId="{682C3F88-DAEC-4C07-AD3B-B04849C2D01A}" destId="{FD2ACEB2-09EE-4A54-AC40-F93500EEE7B0}" srcOrd="1" destOrd="0" parTransId="{AA192936-C303-4AD1-B49F-0D753B092DA8}" sibTransId="{55F00B4F-8630-48AD-B644-E5668BB4ED25}"/>
    <dgm:cxn modelId="{519F7BCC-BD91-4725-A335-41D110902D11}" type="presOf" srcId="{CD7675D6-F9CA-45C9-BC66-B77A1B4CBFD7}" destId="{7C5EF8BF-1AC9-4E78-A3FB-BDE16CC65962}" srcOrd="0" destOrd="0" presId="urn:microsoft.com/office/officeart/2005/8/layout/process1"/>
    <dgm:cxn modelId="{E035D3E5-692F-4C53-AF60-21167FFE9D1B}" type="presOf" srcId="{2F64451F-6CDF-4488-B23D-B51E6ACD203A}" destId="{A27DF3A0-32E7-490E-A382-C0164CB4074F}" srcOrd="0" destOrd="0" presId="urn:microsoft.com/office/officeart/2005/8/layout/process1"/>
    <dgm:cxn modelId="{F87216E7-912C-4721-A802-07FC7C4532E9}" srcId="{682C3F88-DAEC-4C07-AD3B-B04849C2D01A}" destId="{6841C039-8EF2-4B43-8786-F4FDA03A9885}" srcOrd="0" destOrd="0" parTransId="{94D875B7-325F-4F7D-93C5-7165C46E8408}" sibTransId="{CD7675D6-F9CA-45C9-BC66-B77A1B4CBFD7}"/>
    <dgm:cxn modelId="{04CAB6ED-0AAE-4DBA-87DE-41C18FC33B05}" type="presOf" srcId="{55F00B4F-8630-48AD-B644-E5668BB4ED25}" destId="{39AB2664-1EA4-41A5-B809-B465963875E9}" srcOrd="1" destOrd="0" presId="urn:microsoft.com/office/officeart/2005/8/layout/process1"/>
    <dgm:cxn modelId="{547330F8-289E-4046-BA9C-0F11A96FD2C9}" type="presOf" srcId="{2F64451F-6CDF-4488-B23D-B51E6ACD203A}" destId="{33F9341F-2AB3-48DE-AF3F-2E8426B8F0A7}" srcOrd="1" destOrd="0" presId="urn:microsoft.com/office/officeart/2005/8/layout/process1"/>
    <dgm:cxn modelId="{C5C43021-C419-4A22-A18C-AA7B13D0DC9C}" type="presParOf" srcId="{E351A07F-63AE-490A-B091-5A872E4315E1}" destId="{8D5BE375-F34B-4EB6-938B-C45FED5F53EF}" srcOrd="0" destOrd="0" presId="urn:microsoft.com/office/officeart/2005/8/layout/process1"/>
    <dgm:cxn modelId="{CB07B39C-22AD-4D9F-A547-A61AEAD302FB}" type="presParOf" srcId="{E351A07F-63AE-490A-B091-5A872E4315E1}" destId="{7C5EF8BF-1AC9-4E78-A3FB-BDE16CC65962}" srcOrd="1" destOrd="0" presId="urn:microsoft.com/office/officeart/2005/8/layout/process1"/>
    <dgm:cxn modelId="{13FC393F-59E5-468C-BCCC-6E3A3C069C77}" type="presParOf" srcId="{7C5EF8BF-1AC9-4E78-A3FB-BDE16CC65962}" destId="{11463257-7B08-422C-AFF7-686BDAB13C2D}" srcOrd="0" destOrd="0" presId="urn:microsoft.com/office/officeart/2005/8/layout/process1"/>
    <dgm:cxn modelId="{4ECCFEC0-E480-4DA3-BB4E-D9BD7605E7EA}" type="presParOf" srcId="{E351A07F-63AE-490A-B091-5A872E4315E1}" destId="{BB1904CF-2B74-4747-A5DF-D0FECDB89BB7}" srcOrd="2" destOrd="0" presId="urn:microsoft.com/office/officeart/2005/8/layout/process1"/>
    <dgm:cxn modelId="{04E8A24C-DBF8-4B34-B41A-9FCC08CDDD0F}" type="presParOf" srcId="{E351A07F-63AE-490A-B091-5A872E4315E1}" destId="{0802AECD-8CD4-4171-8932-4E7032A4C300}" srcOrd="3" destOrd="0" presId="urn:microsoft.com/office/officeart/2005/8/layout/process1"/>
    <dgm:cxn modelId="{64A10991-02F9-4EC9-9D70-8BA6F28540B5}" type="presParOf" srcId="{0802AECD-8CD4-4171-8932-4E7032A4C300}" destId="{39AB2664-1EA4-41A5-B809-B465963875E9}" srcOrd="0" destOrd="0" presId="urn:microsoft.com/office/officeart/2005/8/layout/process1"/>
    <dgm:cxn modelId="{436D40D4-B661-488A-A5DF-FBA2DC85BE18}" type="presParOf" srcId="{E351A07F-63AE-490A-B091-5A872E4315E1}" destId="{08C94847-67B6-4EAD-A079-6B9D5CE1272D}" srcOrd="4" destOrd="0" presId="urn:microsoft.com/office/officeart/2005/8/layout/process1"/>
    <dgm:cxn modelId="{177777CC-C00F-4C62-A318-BB6D0CFD0814}" type="presParOf" srcId="{E351A07F-63AE-490A-B091-5A872E4315E1}" destId="{A27DF3A0-32E7-490E-A382-C0164CB4074F}" srcOrd="5" destOrd="0" presId="urn:microsoft.com/office/officeart/2005/8/layout/process1"/>
    <dgm:cxn modelId="{0BF63679-C226-40F5-84D8-07FAC9D288CE}" type="presParOf" srcId="{A27DF3A0-32E7-490E-A382-C0164CB4074F}" destId="{33F9341F-2AB3-48DE-AF3F-2E8426B8F0A7}" srcOrd="0" destOrd="0" presId="urn:microsoft.com/office/officeart/2005/8/layout/process1"/>
    <dgm:cxn modelId="{110A01F3-AF17-4873-B97A-B82015038DCB}" type="presParOf" srcId="{E351A07F-63AE-490A-B091-5A872E4315E1}" destId="{F98078E0-40CC-4F9C-A653-3FF3D88C85D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2C3F88-DAEC-4C07-AD3B-B04849C2D0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41C039-8EF2-4B43-8786-F4FDA03A9885}">
      <dgm:prSet phldrT="[Text]"/>
      <dgm:spPr/>
      <dgm:t>
        <a:bodyPr/>
        <a:lstStyle/>
        <a:p>
          <a:r>
            <a:rPr lang="en-US" dirty="0"/>
            <a:t>Sales Administration</a:t>
          </a:r>
        </a:p>
      </dgm:t>
    </dgm:pt>
    <dgm:pt modelId="{94D875B7-325F-4F7D-93C5-7165C46E8408}" type="parTrans" cxnId="{F87216E7-912C-4721-A802-07FC7C4532E9}">
      <dgm:prSet/>
      <dgm:spPr/>
      <dgm:t>
        <a:bodyPr/>
        <a:lstStyle/>
        <a:p>
          <a:endParaRPr lang="en-US"/>
        </a:p>
      </dgm:t>
    </dgm:pt>
    <dgm:pt modelId="{CD7675D6-F9CA-45C9-BC66-B77A1B4CBFD7}" type="sibTrans" cxnId="{F87216E7-912C-4721-A802-07FC7C4532E9}">
      <dgm:prSet/>
      <dgm:spPr/>
      <dgm:t>
        <a:bodyPr/>
        <a:lstStyle/>
        <a:p>
          <a:endParaRPr lang="en-US"/>
        </a:p>
      </dgm:t>
    </dgm:pt>
    <dgm:pt modelId="{E351A07F-63AE-490A-B091-5A872E4315E1}" type="pres">
      <dgm:prSet presAssocID="{682C3F88-DAEC-4C07-AD3B-B04849C2D01A}" presName="Name0" presStyleCnt="0">
        <dgm:presLayoutVars>
          <dgm:dir/>
          <dgm:resizeHandles val="exact"/>
        </dgm:presLayoutVars>
      </dgm:prSet>
      <dgm:spPr/>
    </dgm:pt>
    <dgm:pt modelId="{8D5BE375-F34B-4EB6-938B-C45FED5F53EF}" type="pres">
      <dgm:prSet presAssocID="{6841C039-8EF2-4B43-8786-F4FDA03A9885}" presName="node" presStyleLbl="node1" presStyleIdx="0" presStyleCnt="1" custLinFactNeighborX="54816" custLinFactNeighborY="-46248">
        <dgm:presLayoutVars>
          <dgm:bulletEnabled val="1"/>
        </dgm:presLayoutVars>
      </dgm:prSet>
      <dgm:spPr/>
    </dgm:pt>
  </dgm:ptLst>
  <dgm:cxnLst>
    <dgm:cxn modelId="{DA4DE892-1D8A-4214-AEED-BE99A6400C10}" type="presOf" srcId="{682C3F88-DAEC-4C07-AD3B-B04849C2D01A}" destId="{E351A07F-63AE-490A-B091-5A872E4315E1}" srcOrd="0" destOrd="0" presId="urn:microsoft.com/office/officeart/2005/8/layout/process1"/>
    <dgm:cxn modelId="{D9484EC0-030D-4A12-8C17-278B65F2DE80}" type="presOf" srcId="{6841C039-8EF2-4B43-8786-F4FDA03A9885}" destId="{8D5BE375-F34B-4EB6-938B-C45FED5F53EF}" srcOrd="0" destOrd="0" presId="urn:microsoft.com/office/officeart/2005/8/layout/process1"/>
    <dgm:cxn modelId="{F87216E7-912C-4721-A802-07FC7C4532E9}" srcId="{682C3F88-DAEC-4C07-AD3B-B04849C2D01A}" destId="{6841C039-8EF2-4B43-8786-F4FDA03A9885}" srcOrd="0" destOrd="0" parTransId="{94D875B7-325F-4F7D-93C5-7165C46E8408}" sibTransId="{CD7675D6-F9CA-45C9-BC66-B77A1B4CBFD7}"/>
    <dgm:cxn modelId="{C5C43021-C419-4A22-A18C-AA7B13D0DC9C}" type="presParOf" srcId="{E351A07F-63AE-490A-B091-5A872E4315E1}" destId="{8D5BE375-F34B-4EB6-938B-C45FED5F53E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2C3F88-DAEC-4C07-AD3B-B04849C2D0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41C039-8EF2-4B43-8786-F4FDA03A9885}">
      <dgm:prSet phldrT="[Text]" custT="1"/>
      <dgm:spPr/>
      <dgm:t>
        <a:bodyPr/>
        <a:lstStyle/>
        <a:p>
          <a:r>
            <a:rPr lang="en-US" sz="2800" dirty="0"/>
            <a:t>Order</a:t>
          </a:r>
        </a:p>
      </dgm:t>
    </dgm:pt>
    <dgm:pt modelId="{94D875B7-325F-4F7D-93C5-7165C46E8408}" type="parTrans" cxnId="{F87216E7-912C-4721-A802-07FC7C4532E9}">
      <dgm:prSet/>
      <dgm:spPr/>
      <dgm:t>
        <a:bodyPr/>
        <a:lstStyle/>
        <a:p>
          <a:endParaRPr lang="en-US"/>
        </a:p>
      </dgm:t>
    </dgm:pt>
    <dgm:pt modelId="{CD7675D6-F9CA-45C9-BC66-B77A1B4CBFD7}" type="sibTrans" cxnId="{F87216E7-912C-4721-A802-07FC7C4532E9}">
      <dgm:prSet/>
      <dgm:spPr/>
      <dgm:t>
        <a:bodyPr/>
        <a:lstStyle/>
        <a:p>
          <a:endParaRPr lang="en-US"/>
        </a:p>
      </dgm:t>
    </dgm:pt>
    <dgm:pt modelId="{E351A07F-63AE-490A-B091-5A872E4315E1}" type="pres">
      <dgm:prSet presAssocID="{682C3F88-DAEC-4C07-AD3B-B04849C2D01A}" presName="Name0" presStyleCnt="0">
        <dgm:presLayoutVars>
          <dgm:dir/>
          <dgm:resizeHandles val="exact"/>
        </dgm:presLayoutVars>
      </dgm:prSet>
      <dgm:spPr/>
    </dgm:pt>
    <dgm:pt modelId="{8D5BE375-F34B-4EB6-938B-C45FED5F53EF}" type="pres">
      <dgm:prSet presAssocID="{6841C039-8EF2-4B43-8786-F4FDA03A9885}" presName="node" presStyleLbl="node1" presStyleIdx="0" presStyleCnt="1" custLinFactNeighborY="6928">
        <dgm:presLayoutVars>
          <dgm:bulletEnabled val="1"/>
        </dgm:presLayoutVars>
      </dgm:prSet>
      <dgm:spPr/>
    </dgm:pt>
  </dgm:ptLst>
  <dgm:cxnLst>
    <dgm:cxn modelId="{DA4DE892-1D8A-4214-AEED-BE99A6400C10}" type="presOf" srcId="{682C3F88-DAEC-4C07-AD3B-B04849C2D01A}" destId="{E351A07F-63AE-490A-B091-5A872E4315E1}" srcOrd="0" destOrd="0" presId="urn:microsoft.com/office/officeart/2005/8/layout/process1"/>
    <dgm:cxn modelId="{D9484EC0-030D-4A12-8C17-278B65F2DE80}" type="presOf" srcId="{6841C039-8EF2-4B43-8786-F4FDA03A9885}" destId="{8D5BE375-F34B-4EB6-938B-C45FED5F53EF}" srcOrd="0" destOrd="0" presId="urn:microsoft.com/office/officeart/2005/8/layout/process1"/>
    <dgm:cxn modelId="{F87216E7-912C-4721-A802-07FC7C4532E9}" srcId="{682C3F88-DAEC-4C07-AD3B-B04849C2D01A}" destId="{6841C039-8EF2-4B43-8786-F4FDA03A9885}" srcOrd="0" destOrd="0" parTransId="{94D875B7-325F-4F7D-93C5-7165C46E8408}" sibTransId="{CD7675D6-F9CA-45C9-BC66-B77A1B4CBFD7}"/>
    <dgm:cxn modelId="{C5C43021-C419-4A22-A18C-AA7B13D0DC9C}" type="presParOf" srcId="{E351A07F-63AE-490A-B091-5A872E4315E1}" destId="{8D5BE375-F34B-4EB6-938B-C45FED5F53E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07ABC0-54B1-48AB-BCB3-4E62ABCBCA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FAA66F2-D3BD-4DB9-9EF5-1EDBDB32814B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100" dirty="0"/>
            <a:t>Sales Process Owners</a:t>
          </a:r>
        </a:p>
      </dgm:t>
    </dgm:pt>
    <dgm:pt modelId="{B9D91E7C-3EC4-433A-BEA7-9928D5C4C217}" type="parTrans" cxnId="{D6FDB3EA-81C6-43CD-9DD0-66E439BD7724}">
      <dgm:prSet/>
      <dgm:spPr/>
      <dgm:t>
        <a:bodyPr/>
        <a:lstStyle/>
        <a:p>
          <a:endParaRPr lang="en-US" sz="2100"/>
        </a:p>
      </dgm:t>
    </dgm:pt>
    <dgm:pt modelId="{6ADEB85B-F294-4DD0-B6FF-235857D275E1}" type="sibTrans" cxnId="{D6FDB3EA-81C6-43CD-9DD0-66E439BD7724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 sz="2100"/>
        </a:p>
      </dgm:t>
    </dgm:pt>
    <dgm:pt modelId="{39C1D60D-EDFF-4B25-AE72-5D529C59F0C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100" dirty="0"/>
            <a:t>Sales Key Users</a:t>
          </a:r>
        </a:p>
      </dgm:t>
    </dgm:pt>
    <dgm:pt modelId="{225DD1F6-F56C-40BA-BF84-E6B5BFC3B805}" type="parTrans" cxnId="{6C068F64-10E9-4C8D-97AF-E34E42D2583A}">
      <dgm:prSet/>
      <dgm:spPr/>
      <dgm:t>
        <a:bodyPr/>
        <a:lstStyle/>
        <a:p>
          <a:endParaRPr lang="en-US" sz="2100"/>
        </a:p>
      </dgm:t>
    </dgm:pt>
    <dgm:pt modelId="{A6E8AB63-0421-45C2-9559-D4D296AF6592}" type="sibTrans" cxnId="{6C068F64-10E9-4C8D-97AF-E34E42D2583A}">
      <dgm:prSet/>
      <dgm:spPr/>
      <dgm:t>
        <a:bodyPr/>
        <a:lstStyle/>
        <a:p>
          <a:endParaRPr lang="en-US" sz="2100"/>
        </a:p>
      </dgm:t>
    </dgm:pt>
    <dgm:pt modelId="{71E58E83-AF97-47C9-A661-3C5B7B788DC3}">
      <dgm:prSet phldrT="[Text]" custT="1"/>
      <dgm:spPr/>
      <dgm:t>
        <a:bodyPr/>
        <a:lstStyle/>
        <a:p>
          <a:r>
            <a:rPr lang="en-US" sz="2100" dirty="0"/>
            <a:t>Other Dept. Key User</a:t>
          </a:r>
        </a:p>
      </dgm:t>
    </dgm:pt>
    <dgm:pt modelId="{4C95D39A-8ED9-4F7A-ACFE-838DE178B47C}" type="parTrans" cxnId="{71CDBB2D-F523-43EE-90B4-67D8CF957CD9}">
      <dgm:prSet/>
      <dgm:spPr/>
      <dgm:t>
        <a:bodyPr/>
        <a:lstStyle/>
        <a:p>
          <a:endParaRPr lang="en-US" sz="2100"/>
        </a:p>
      </dgm:t>
    </dgm:pt>
    <dgm:pt modelId="{27CEEAD3-76D3-4A44-B85A-74F4AA7BAD24}" type="sibTrans" cxnId="{71CDBB2D-F523-43EE-90B4-67D8CF957CD9}">
      <dgm:prSet/>
      <dgm:spPr/>
      <dgm:t>
        <a:bodyPr/>
        <a:lstStyle/>
        <a:p>
          <a:endParaRPr lang="en-US" sz="2100"/>
        </a:p>
      </dgm:t>
    </dgm:pt>
    <dgm:pt modelId="{9005D3D3-2C3C-4AD6-A255-30388B33A4F6}" type="pres">
      <dgm:prSet presAssocID="{DB07ABC0-54B1-48AB-BCB3-4E62ABCBCA29}" presName="Name0" presStyleCnt="0">
        <dgm:presLayoutVars>
          <dgm:chMax val="7"/>
          <dgm:chPref val="7"/>
          <dgm:dir/>
        </dgm:presLayoutVars>
      </dgm:prSet>
      <dgm:spPr/>
    </dgm:pt>
    <dgm:pt modelId="{BD620BDB-3F4A-4594-AEC3-5A4BE15C3835}" type="pres">
      <dgm:prSet presAssocID="{DB07ABC0-54B1-48AB-BCB3-4E62ABCBCA29}" presName="Name1" presStyleCnt="0"/>
      <dgm:spPr/>
    </dgm:pt>
    <dgm:pt modelId="{2947E6EA-2266-4331-A031-DE2652E8EAA1}" type="pres">
      <dgm:prSet presAssocID="{DB07ABC0-54B1-48AB-BCB3-4E62ABCBCA29}" presName="cycle" presStyleCnt="0"/>
      <dgm:spPr/>
    </dgm:pt>
    <dgm:pt modelId="{DDE4485F-4B21-4CC7-B006-0881795BE7C8}" type="pres">
      <dgm:prSet presAssocID="{DB07ABC0-54B1-48AB-BCB3-4E62ABCBCA29}" presName="srcNode" presStyleLbl="node1" presStyleIdx="0" presStyleCnt="3"/>
      <dgm:spPr/>
    </dgm:pt>
    <dgm:pt modelId="{7BF6BBD2-2A89-4143-8871-898872862142}" type="pres">
      <dgm:prSet presAssocID="{DB07ABC0-54B1-48AB-BCB3-4E62ABCBCA29}" presName="conn" presStyleLbl="parChTrans1D2" presStyleIdx="0" presStyleCnt="1"/>
      <dgm:spPr/>
    </dgm:pt>
    <dgm:pt modelId="{EF7A0A9C-055C-4EC5-A04D-F193DE2674AE}" type="pres">
      <dgm:prSet presAssocID="{DB07ABC0-54B1-48AB-BCB3-4E62ABCBCA29}" presName="extraNode" presStyleLbl="node1" presStyleIdx="0" presStyleCnt="3"/>
      <dgm:spPr/>
    </dgm:pt>
    <dgm:pt modelId="{AC889DE8-269C-417E-AFA3-EF3E0949B6DA}" type="pres">
      <dgm:prSet presAssocID="{DB07ABC0-54B1-48AB-BCB3-4E62ABCBCA29}" presName="dstNode" presStyleLbl="node1" presStyleIdx="0" presStyleCnt="3"/>
      <dgm:spPr/>
    </dgm:pt>
    <dgm:pt modelId="{C92EA2DC-2CD4-4F2C-B3AF-C539407EAE5A}" type="pres">
      <dgm:prSet presAssocID="{BFAA66F2-D3BD-4DB9-9EF5-1EDBDB32814B}" presName="text_1" presStyleLbl="node1" presStyleIdx="0" presStyleCnt="3">
        <dgm:presLayoutVars>
          <dgm:bulletEnabled val="1"/>
        </dgm:presLayoutVars>
      </dgm:prSet>
      <dgm:spPr/>
    </dgm:pt>
    <dgm:pt modelId="{6C453512-777A-4D26-B624-F007AD0BFDD6}" type="pres">
      <dgm:prSet presAssocID="{BFAA66F2-D3BD-4DB9-9EF5-1EDBDB32814B}" presName="accent_1" presStyleCnt="0"/>
      <dgm:spPr/>
    </dgm:pt>
    <dgm:pt modelId="{D4CA476E-E8E2-44A1-9822-F1407BED7AEC}" type="pres">
      <dgm:prSet presAssocID="{BFAA66F2-D3BD-4DB9-9EF5-1EDBDB32814B}" presName="accentRepeatNode" presStyleLbl="solidFgAcc1" presStyleIdx="0" presStyleCnt="3"/>
      <dgm:spPr>
        <a:ln>
          <a:solidFill>
            <a:schemeClr val="accent4"/>
          </a:solidFill>
        </a:ln>
      </dgm:spPr>
    </dgm:pt>
    <dgm:pt modelId="{A779AAE9-BE0F-492C-8239-1CA6C7CE69E3}" type="pres">
      <dgm:prSet presAssocID="{39C1D60D-EDFF-4B25-AE72-5D529C59F0C0}" presName="text_2" presStyleLbl="node1" presStyleIdx="1" presStyleCnt="3">
        <dgm:presLayoutVars>
          <dgm:bulletEnabled val="1"/>
        </dgm:presLayoutVars>
      </dgm:prSet>
      <dgm:spPr/>
    </dgm:pt>
    <dgm:pt modelId="{1BD77F62-6586-4FA0-ADD5-8FD8892A5101}" type="pres">
      <dgm:prSet presAssocID="{39C1D60D-EDFF-4B25-AE72-5D529C59F0C0}" presName="accent_2" presStyleCnt="0"/>
      <dgm:spPr/>
    </dgm:pt>
    <dgm:pt modelId="{BDB653AA-55D8-4177-9E5E-2131B0B0FEDE}" type="pres">
      <dgm:prSet presAssocID="{39C1D60D-EDFF-4B25-AE72-5D529C59F0C0}" presName="accentRepeatNode" presStyleLbl="solidFgAcc1" presStyleIdx="1" presStyleCnt="3"/>
      <dgm:spPr>
        <a:ln>
          <a:solidFill>
            <a:schemeClr val="accent4"/>
          </a:solidFill>
        </a:ln>
      </dgm:spPr>
    </dgm:pt>
    <dgm:pt modelId="{82D19D38-2489-4362-83FC-EC0DD8E5F29E}" type="pres">
      <dgm:prSet presAssocID="{71E58E83-AF97-47C9-A661-3C5B7B788DC3}" presName="text_3" presStyleLbl="node1" presStyleIdx="2" presStyleCnt="3">
        <dgm:presLayoutVars>
          <dgm:bulletEnabled val="1"/>
        </dgm:presLayoutVars>
      </dgm:prSet>
      <dgm:spPr/>
    </dgm:pt>
    <dgm:pt modelId="{03429102-D1CD-474D-92CA-6951EB22AC5D}" type="pres">
      <dgm:prSet presAssocID="{71E58E83-AF97-47C9-A661-3C5B7B788DC3}" presName="accent_3" presStyleCnt="0"/>
      <dgm:spPr/>
    </dgm:pt>
    <dgm:pt modelId="{5D84DE37-B478-4815-B338-A26275326227}" type="pres">
      <dgm:prSet presAssocID="{71E58E83-AF97-47C9-A661-3C5B7B788DC3}" presName="accentRepeatNode" presStyleLbl="solidFgAcc1" presStyleIdx="2" presStyleCnt="3"/>
      <dgm:spPr/>
    </dgm:pt>
  </dgm:ptLst>
  <dgm:cxnLst>
    <dgm:cxn modelId="{3DC97B09-5113-44F1-B845-88B20EF0285A}" type="presOf" srcId="{DB07ABC0-54B1-48AB-BCB3-4E62ABCBCA29}" destId="{9005D3D3-2C3C-4AD6-A255-30388B33A4F6}" srcOrd="0" destOrd="0" presId="urn:microsoft.com/office/officeart/2008/layout/VerticalCurvedList"/>
    <dgm:cxn modelId="{E05A1A1F-1A2B-4D89-BE51-F5B8E61010A2}" type="presOf" srcId="{BFAA66F2-D3BD-4DB9-9EF5-1EDBDB32814B}" destId="{C92EA2DC-2CD4-4F2C-B3AF-C539407EAE5A}" srcOrd="0" destOrd="0" presId="urn:microsoft.com/office/officeart/2008/layout/VerticalCurvedList"/>
    <dgm:cxn modelId="{71CDBB2D-F523-43EE-90B4-67D8CF957CD9}" srcId="{DB07ABC0-54B1-48AB-BCB3-4E62ABCBCA29}" destId="{71E58E83-AF97-47C9-A661-3C5B7B788DC3}" srcOrd="2" destOrd="0" parTransId="{4C95D39A-8ED9-4F7A-ACFE-838DE178B47C}" sibTransId="{27CEEAD3-76D3-4A44-B85A-74F4AA7BAD24}"/>
    <dgm:cxn modelId="{6C068F64-10E9-4C8D-97AF-E34E42D2583A}" srcId="{DB07ABC0-54B1-48AB-BCB3-4E62ABCBCA29}" destId="{39C1D60D-EDFF-4B25-AE72-5D529C59F0C0}" srcOrd="1" destOrd="0" parTransId="{225DD1F6-F56C-40BA-BF84-E6B5BFC3B805}" sibTransId="{A6E8AB63-0421-45C2-9559-D4D296AF6592}"/>
    <dgm:cxn modelId="{4FBE4281-21BE-42FA-883E-0D8298A770DB}" type="presOf" srcId="{39C1D60D-EDFF-4B25-AE72-5D529C59F0C0}" destId="{A779AAE9-BE0F-492C-8239-1CA6C7CE69E3}" srcOrd="0" destOrd="0" presId="urn:microsoft.com/office/officeart/2008/layout/VerticalCurvedList"/>
    <dgm:cxn modelId="{697266A6-C95F-466D-9AFF-F2B708AC98F8}" type="presOf" srcId="{71E58E83-AF97-47C9-A661-3C5B7B788DC3}" destId="{82D19D38-2489-4362-83FC-EC0DD8E5F29E}" srcOrd="0" destOrd="0" presId="urn:microsoft.com/office/officeart/2008/layout/VerticalCurvedList"/>
    <dgm:cxn modelId="{FBF9BDA9-3117-4CB8-B69E-E3421210E1E2}" type="presOf" srcId="{6ADEB85B-F294-4DD0-B6FF-235857D275E1}" destId="{7BF6BBD2-2A89-4143-8871-898872862142}" srcOrd="0" destOrd="0" presId="urn:microsoft.com/office/officeart/2008/layout/VerticalCurvedList"/>
    <dgm:cxn modelId="{D6FDB3EA-81C6-43CD-9DD0-66E439BD7724}" srcId="{DB07ABC0-54B1-48AB-BCB3-4E62ABCBCA29}" destId="{BFAA66F2-D3BD-4DB9-9EF5-1EDBDB32814B}" srcOrd="0" destOrd="0" parTransId="{B9D91E7C-3EC4-433A-BEA7-9928D5C4C217}" sibTransId="{6ADEB85B-F294-4DD0-B6FF-235857D275E1}"/>
    <dgm:cxn modelId="{F15BE9E2-7C97-43BE-92FC-EDC65BE38DBE}" type="presParOf" srcId="{9005D3D3-2C3C-4AD6-A255-30388B33A4F6}" destId="{BD620BDB-3F4A-4594-AEC3-5A4BE15C3835}" srcOrd="0" destOrd="0" presId="urn:microsoft.com/office/officeart/2008/layout/VerticalCurvedList"/>
    <dgm:cxn modelId="{E20E8E5A-8BA2-4103-84CF-598F6CED1301}" type="presParOf" srcId="{BD620BDB-3F4A-4594-AEC3-5A4BE15C3835}" destId="{2947E6EA-2266-4331-A031-DE2652E8EAA1}" srcOrd="0" destOrd="0" presId="urn:microsoft.com/office/officeart/2008/layout/VerticalCurvedList"/>
    <dgm:cxn modelId="{13BE6C39-C434-4EDC-B8E8-19A5C3878132}" type="presParOf" srcId="{2947E6EA-2266-4331-A031-DE2652E8EAA1}" destId="{DDE4485F-4B21-4CC7-B006-0881795BE7C8}" srcOrd="0" destOrd="0" presId="urn:microsoft.com/office/officeart/2008/layout/VerticalCurvedList"/>
    <dgm:cxn modelId="{EC02058A-5D63-407A-9A61-414190C19570}" type="presParOf" srcId="{2947E6EA-2266-4331-A031-DE2652E8EAA1}" destId="{7BF6BBD2-2A89-4143-8871-898872862142}" srcOrd="1" destOrd="0" presId="urn:microsoft.com/office/officeart/2008/layout/VerticalCurvedList"/>
    <dgm:cxn modelId="{76C7FC13-E7FA-4A7C-8828-0E66703F17CE}" type="presParOf" srcId="{2947E6EA-2266-4331-A031-DE2652E8EAA1}" destId="{EF7A0A9C-055C-4EC5-A04D-F193DE2674AE}" srcOrd="2" destOrd="0" presId="urn:microsoft.com/office/officeart/2008/layout/VerticalCurvedList"/>
    <dgm:cxn modelId="{D03F46BD-109F-4F67-8F45-D32BC78F6B07}" type="presParOf" srcId="{2947E6EA-2266-4331-A031-DE2652E8EAA1}" destId="{AC889DE8-269C-417E-AFA3-EF3E0949B6DA}" srcOrd="3" destOrd="0" presId="urn:microsoft.com/office/officeart/2008/layout/VerticalCurvedList"/>
    <dgm:cxn modelId="{641346E6-EEBB-4C04-84E3-D6AC7D2CCC16}" type="presParOf" srcId="{BD620BDB-3F4A-4594-AEC3-5A4BE15C3835}" destId="{C92EA2DC-2CD4-4F2C-B3AF-C539407EAE5A}" srcOrd="1" destOrd="0" presId="urn:microsoft.com/office/officeart/2008/layout/VerticalCurvedList"/>
    <dgm:cxn modelId="{8B6256B4-ED76-4F82-A93E-1BCA79AEF81E}" type="presParOf" srcId="{BD620BDB-3F4A-4594-AEC3-5A4BE15C3835}" destId="{6C453512-777A-4D26-B624-F007AD0BFDD6}" srcOrd="2" destOrd="0" presId="urn:microsoft.com/office/officeart/2008/layout/VerticalCurvedList"/>
    <dgm:cxn modelId="{E89A243E-E133-4FF0-B40D-C683BD834874}" type="presParOf" srcId="{6C453512-777A-4D26-B624-F007AD0BFDD6}" destId="{D4CA476E-E8E2-44A1-9822-F1407BED7AEC}" srcOrd="0" destOrd="0" presId="urn:microsoft.com/office/officeart/2008/layout/VerticalCurvedList"/>
    <dgm:cxn modelId="{D2D7FC3F-A96E-4A0D-9740-F590EDFC0056}" type="presParOf" srcId="{BD620BDB-3F4A-4594-AEC3-5A4BE15C3835}" destId="{A779AAE9-BE0F-492C-8239-1CA6C7CE69E3}" srcOrd="3" destOrd="0" presId="urn:microsoft.com/office/officeart/2008/layout/VerticalCurvedList"/>
    <dgm:cxn modelId="{6C3EC06D-88BB-401E-A928-A66A77D049E3}" type="presParOf" srcId="{BD620BDB-3F4A-4594-AEC3-5A4BE15C3835}" destId="{1BD77F62-6586-4FA0-ADD5-8FD8892A5101}" srcOrd="4" destOrd="0" presId="urn:microsoft.com/office/officeart/2008/layout/VerticalCurvedList"/>
    <dgm:cxn modelId="{855B28BC-8AB9-4B12-9238-A09D397D3504}" type="presParOf" srcId="{1BD77F62-6586-4FA0-ADD5-8FD8892A5101}" destId="{BDB653AA-55D8-4177-9E5E-2131B0B0FEDE}" srcOrd="0" destOrd="0" presId="urn:microsoft.com/office/officeart/2008/layout/VerticalCurvedList"/>
    <dgm:cxn modelId="{E3055E40-40BC-4B1F-BBE0-E6CE41061E13}" type="presParOf" srcId="{BD620BDB-3F4A-4594-AEC3-5A4BE15C3835}" destId="{82D19D38-2489-4362-83FC-EC0DD8E5F29E}" srcOrd="5" destOrd="0" presId="urn:microsoft.com/office/officeart/2008/layout/VerticalCurvedList"/>
    <dgm:cxn modelId="{1E012EA1-C523-4970-A025-79BD0B11540C}" type="presParOf" srcId="{BD620BDB-3F4A-4594-AEC3-5A4BE15C3835}" destId="{03429102-D1CD-474D-92CA-6951EB22AC5D}" srcOrd="6" destOrd="0" presId="urn:microsoft.com/office/officeart/2008/layout/VerticalCurvedList"/>
    <dgm:cxn modelId="{D11DAD87-1F80-4AA7-BC3B-9E23AB8D2A20}" type="presParOf" srcId="{03429102-D1CD-474D-92CA-6951EB22AC5D}" destId="{5D84DE37-B478-4815-B338-A2627532622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E375-F34B-4EB6-938B-C45FED5F53EF}">
      <dsp:nvSpPr>
        <dsp:cNvPr id="0" name=""/>
        <dsp:cNvSpPr/>
      </dsp:nvSpPr>
      <dsp:spPr>
        <a:xfrm>
          <a:off x="5217" y="297658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Request</a:t>
          </a:r>
        </a:p>
      </dsp:txBody>
      <dsp:txXfrm>
        <a:off x="45303" y="337744"/>
        <a:ext cx="2200914" cy="1288479"/>
      </dsp:txXfrm>
    </dsp:sp>
    <dsp:sp modelId="{7C5EF8BF-1AC9-4E78-A3FB-BDE16CC65962}">
      <dsp:nvSpPr>
        <dsp:cNvPr id="0" name=""/>
        <dsp:cNvSpPr/>
      </dsp:nvSpPr>
      <dsp:spPr>
        <a:xfrm>
          <a:off x="2514412" y="699129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514412" y="812271"/>
        <a:ext cx="338513" cy="339425"/>
      </dsp:txXfrm>
    </dsp:sp>
    <dsp:sp modelId="{BB1904CF-2B74-4747-A5DF-D0FECDB89BB7}">
      <dsp:nvSpPr>
        <dsp:cNvPr id="0" name=""/>
        <dsp:cNvSpPr/>
      </dsp:nvSpPr>
      <dsp:spPr>
        <a:xfrm>
          <a:off x="3198738" y="297658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Sales Support Application</a:t>
          </a:r>
        </a:p>
      </dsp:txBody>
      <dsp:txXfrm>
        <a:off x="3238824" y="337744"/>
        <a:ext cx="2200914" cy="1288479"/>
      </dsp:txXfrm>
    </dsp:sp>
    <dsp:sp modelId="{0802AECD-8CD4-4171-8932-4E7032A4C300}">
      <dsp:nvSpPr>
        <dsp:cNvPr id="0" name=""/>
        <dsp:cNvSpPr/>
      </dsp:nvSpPr>
      <dsp:spPr>
        <a:xfrm>
          <a:off x="5707933" y="699129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707933" y="812271"/>
        <a:ext cx="338513" cy="339425"/>
      </dsp:txXfrm>
    </dsp:sp>
    <dsp:sp modelId="{08C94847-67B6-4EAD-A079-6B9D5CE1272D}">
      <dsp:nvSpPr>
        <dsp:cNvPr id="0" name=""/>
        <dsp:cNvSpPr/>
      </dsp:nvSpPr>
      <dsp:spPr>
        <a:xfrm>
          <a:off x="6392259" y="297658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Others Dept.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Action Follow Up</a:t>
          </a:r>
        </a:p>
      </dsp:txBody>
      <dsp:txXfrm>
        <a:off x="6432345" y="337744"/>
        <a:ext cx="2200914" cy="1288479"/>
      </dsp:txXfrm>
    </dsp:sp>
    <dsp:sp modelId="{A27DF3A0-32E7-490E-A382-C0164CB4074F}">
      <dsp:nvSpPr>
        <dsp:cNvPr id="0" name=""/>
        <dsp:cNvSpPr/>
      </dsp:nvSpPr>
      <dsp:spPr>
        <a:xfrm>
          <a:off x="8901454" y="699129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901454" y="812271"/>
        <a:ext cx="338513" cy="339425"/>
      </dsp:txXfrm>
    </dsp:sp>
    <dsp:sp modelId="{F98078E0-40CC-4F9C-A653-3FF3D88C85D6}">
      <dsp:nvSpPr>
        <dsp:cNvPr id="0" name=""/>
        <dsp:cNvSpPr/>
      </dsp:nvSpPr>
      <dsp:spPr>
        <a:xfrm>
          <a:off x="9585780" y="297658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Others Dept. Data Collection </a:t>
          </a:r>
        </a:p>
      </dsp:txBody>
      <dsp:txXfrm>
        <a:off x="9625866" y="337744"/>
        <a:ext cx="2200914" cy="1288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E375-F34B-4EB6-938B-C45FED5F53EF}">
      <dsp:nvSpPr>
        <dsp:cNvPr id="0" name=""/>
        <dsp:cNvSpPr/>
      </dsp:nvSpPr>
      <dsp:spPr>
        <a:xfrm>
          <a:off x="5217" y="503806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Sales TMA/ Offer Preparation</a:t>
          </a:r>
        </a:p>
      </dsp:txBody>
      <dsp:txXfrm>
        <a:off x="45303" y="543892"/>
        <a:ext cx="2200914" cy="1288479"/>
      </dsp:txXfrm>
    </dsp:sp>
    <dsp:sp modelId="{7C5EF8BF-1AC9-4E78-A3FB-BDE16CC65962}">
      <dsp:nvSpPr>
        <dsp:cNvPr id="0" name=""/>
        <dsp:cNvSpPr/>
      </dsp:nvSpPr>
      <dsp:spPr>
        <a:xfrm>
          <a:off x="2514412" y="905277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514412" y="1018419"/>
        <a:ext cx="338513" cy="339425"/>
      </dsp:txXfrm>
    </dsp:sp>
    <dsp:sp modelId="{BB1904CF-2B74-4747-A5DF-D0FECDB89BB7}">
      <dsp:nvSpPr>
        <dsp:cNvPr id="0" name=""/>
        <dsp:cNvSpPr/>
      </dsp:nvSpPr>
      <dsp:spPr>
        <a:xfrm>
          <a:off x="3198738" y="503806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Sales Top </a:t>
          </a:r>
          <a:r>
            <a:rPr lang="en-US" sz="2600" kern="1200" dirty="0" err="1"/>
            <a:t>Managament</a:t>
          </a:r>
          <a:r>
            <a:rPr lang="en-US" sz="2600" kern="1200" dirty="0"/>
            <a:t> Agreement</a:t>
          </a:r>
        </a:p>
      </dsp:txBody>
      <dsp:txXfrm>
        <a:off x="3238824" y="543892"/>
        <a:ext cx="2200914" cy="1288479"/>
      </dsp:txXfrm>
    </dsp:sp>
    <dsp:sp modelId="{0802AECD-8CD4-4171-8932-4E7032A4C300}">
      <dsp:nvSpPr>
        <dsp:cNvPr id="0" name=""/>
        <dsp:cNvSpPr/>
      </dsp:nvSpPr>
      <dsp:spPr>
        <a:xfrm>
          <a:off x="5707933" y="905277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07933" y="1018419"/>
        <a:ext cx="338513" cy="339425"/>
      </dsp:txXfrm>
    </dsp:sp>
    <dsp:sp modelId="{08C94847-67B6-4EAD-A079-6B9D5CE1272D}">
      <dsp:nvSpPr>
        <dsp:cNvPr id="0" name=""/>
        <dsp:cNvSpPr/>
      </dsp:nvSpPr>
      <dsp:spPr>
        <a:xfrm>
          <a:off x="6392259" y="503806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Sales Offer Setting</a:t>
          </a:r>
        </a:p>
      </dsp:txBody>
      <dsp:txXfrm>
        <a:off x="6432345" y="543892"/>
        <a:ext cx="2200914" cy="1288479"/>
      </dsp:txXfrm>
    </dsp:sp>
    <dsp:sp modelId="{A27DF3A0-32E7-490E-A382-C0164CB4074F}">
      <dsp:nvSpPr>
        <dsp:cNvPr id="0" name=""/>
        <dsp:cNvSpPr/>
      </dsp:nvSpPr>
      <dsp:spPr>
        <a:xfrm>
          <a:off x="8901454" y="905277"/>
          <a:ext cx="483590" cy="565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901454" y="1018419"/>
        <a:ext cx="338513" cy="339425"/>
      </dsp:txXfrm>
    </dsp:sp>
    <dsp:sp modelId="{F98078E0-40CC-4F9C-A653-3FF3D88C85D6}">
      <dsp:nvSpPr>
        <dsp:cNvPr id="0" name=""/>
        <dsp:cNvSpPr/>
      </dsp:nvSpPr>
      <dsp:spPr>
        <a:xfrm>
          <a:off x="9585780" y="503806"/>
          <a:ext cx="2281086" cy="1368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Customer Offer Report</a:t>
          </a:r>
        </a:p>
      </dsp:txBody>
      <dsp:txXfrm>
        <a:off x="9625866" y="543892"/>
        <a:ext cx="2200914" cy="1288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E375-F34B-4EB6-938B-C45FED5F53EF}">
      <dsp:nvSpPr>
        <dsp:cNvPr id="0" name=""/>
        <dsp:cNvSpPr/>
      </dsp:nvSpPr>
      <dsp:spPr>
        <a:xfrm>
          <a:off x="0" y="0"/>
          <a:ext cx="2232247" cy="1339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Sales Administration</a:t>
          </a:r>
        </a:p>
      </dsp:txBody>
      <dsp:txXfrm>
        <a:off x="39228" y="39228"/>
        <a:ext cx="2153791" cy="12608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E375-F34B-4EB6-938B-C45FED5F53EF}">
      <dsp:nvSpPr>
        <dsp:cNvPr id="0" name=""/>
        <dsp:cNvSpPr/>
      </dsp:nvSpPr>
      <dsp:spPr>
        <a:xfrm>
          <a:off x="0" y="160067"/>
          <a:ext cx="2232247" cy="1339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</a:t>
          </a:r>
        </a:p>
      </dsp:txBody>
      <dsp:txXfrm>
        <a:off x="39228" y="199295"/>
        <a:ext cx="2153791" cy="12608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6BBD2-2A89-4143-8871-898872862142}">
      <dsp:nvSpPr>
        <dsp:cNvPr id="0" name=""/>
        <dsp:cNvSpPr/>
      </dsp:nvSpPr>
      <dsp:spPr>
        <a:xfrm>
          <a:off x="-4477169" y="-686595"/>
          <a:ext cx="5333631" cy="5333631"/>
        </a:xfrm>
        <a:prstGeom prst="blockArc">
          <a:avLst>
            <a:gd name="adj1" fmla="val 18900000"/>
            <a:gd name="adj2" fmla="val 2700000"/>
            <a:gd name="adj3" fmla="val 405"/>
          </a:avLst>
        </a:prstGeom>
        <a:noFill/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EA2DC-2CD4-4F2C-B3AF-C539407EAE5A}">
      <dsp:nvSpPr>
        <dsp:cNvPr id="0" name=""/>
        <dsp:cNvSpPr/>
      </dsp:nvSpPr>
      <dsp:spPr>
        <a:xfrm>
          <a:off x="550812" y="396044"/>
          <a:ext cx="3766743" cy="792088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Sales Process Owners</a:t>
          </a:r>
        </a:p>
      </dsp:txBody>
      <dsp:txXfrm>
        <a:off x="550812" y="396044"/>
        <a:ext cx="3766743" cy="792088"/>
      </dsp:txXfrm>
    </dsp:sp>
    <dsp:sp modelId="{D4CA476E-E8E2-44A1-9822-F1407BED7AEC}">
      <dsp:nvSpPr>
        <dsp:cNvPr id="0" name=""/>
        <dsp:cNvSpPr/>
      </dsp:nvSpPr>
      <dsp:spPr>
        <a:xfrm>
          <a:off x="55757" y="297033"/>
          <a:ext cx="990110" cy="990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9AAE9-BE0F-492C-8239-1CA6C7CE69E3}">
      <dsp:nvSpPr>
        <dsp:cNvPr id="0" name=""/>
        <dsp:cNvSpPr/>
      </dsp:nvSpPr>
      <dsp:spPr>
        <a:xfrm>
          <a:off x="838736" y="1584175"/>
          <a:ext cx="3478819" cy="792088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Sales Key Users</a:t>
          </a:r>
        </a:p>
      </dsp:txBody>
      <dsp:txXfrm>
        <a:off x="838736" y="1584175"/>
        <a:ext cx="3478819" cy="792088"/>
      </dsp:txXfrm>
    </dsp:sp>
    <dsp:sp modelId="{BDB653AA-55D8-4177-9E5E-2131B0B0FEDE}">
      <dsp:nvSpPr>
        <dsp:cNvPr id="0" name=""/>
        <dsp:cNvSpPr/>
      </dsp:nvSpPr>
      <dsp:spPr>
        <a:xfrm>
          <a:off x="343681" y="1485164"/>
          <a:ext cx="990110" cy="990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19D38-2489-4362-83FC-EC0DD8E5F29E}">
      <dsp:nvSpPr>
        <dsp:cNvPr id="0" name=""/>
        <dsp:cNvSpPr/>
      </dsp:nvSpPr>
      <dsp:spPr>
        <a:xfrm>
          <a:off x="550812" y="2772308"/>
          <a:ext cx="3766743" cy="792088"/>
        </a:xfrm>
        <a:prstGeom prst="rect">
          <a:avLst/>
        </a:prstGeom>
        <a:solidFill>
          <a:schemeClr val="accent5">
            <a:hueOff val="313481"/>
            <a:satOff val="-8142"/>
            <a:lumOff val="170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Other Dept. Key User</a:t>
          </a:r>
        </a:p>
      </dsp:txBody>
      <dsp:txXfrm>
        <a:off x="550812" y="2772308"/>
        <a:ext cx="3766743" cy="792088"/>
      </dsp:txXfrm>
    </dsp:sp>
    <dsp:sp modelId="{5D84DE37-B478-4815-B338-A26275326227}">
      <dsp:nvSpPr>
        <dsp:cNvPr id="0" name=""/>
        <dsp:cNvSpPr/>
      </dsp:nvSpPr>
      <dsp:spPr>
        <a:xfrm>
          <a:off x="55757" y="2673297"/>
          <a:ext cx="990110" cy="990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13481"/>
              <a:satOff val="-8142"/>
              <a:lumOff val="170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1B6FD-0BBB-4754-8B9C-0A6EDE51E891}" type="datetimeFigureOut">
              <a:rPr lang="en-US" smtClean="0"/>
              <a:pPr/>
              <a:t>5/12/2017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00A26-9B64-4D0D-88A3-167CB73D5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59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8A0D7-252F-40C0-BD56-2D5A14C3EC6D}" type="datetimeFigureOut">
              <a:rPr lang="de-DE" smtClean="0"/>
              <a:pPr/>
              <a:t>12.05.2017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31DB3-9A38-4F3A-AA6E-DC5EB6B484A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962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358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477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597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716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836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54" algn="l" defTabSz="91423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D18EB-4076-4A9B-AEFB-42D5EF42BB9E}" type="slidenum">
              <a:rPr lang="de-DE" smtClean="0"/>
              <a:t>21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DD293FD-BBEE-48FA-AD43-8B27E7D6FAA8}" type="datetime1">
              <a:rPr lang="en-US" noProof="0" smtClean="0"/>
              <a:t>5/12/2017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© itelligence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174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a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10543"/>
            <a:ext cx="13442950" cy="53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50427" y="2701156"/>
            <a:ext cx="11766550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 algn="ctr">
              <a:buNone/>
              <a:defRPr sz="3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2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91954"/>
            <a:ext cx="11766550" cy="7207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55" y="762641"/>
            <a:ext cx="2268433" cy="11794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0427" y="873745"/>
            <a:ext cx="2893894" cy="1068307"/>
          </a:xfrm>
          <a:prstGeom prst="rect">
            <a:avLst/>
          </a:prstGeom>
        </p:spPr>
      </p:pic>
      <p:pic>
        <p:nvPicPr>
          <p:cNvPr id="4098" name="Picture 2" descr="Résultat de recherche d'images pour &quot;itelligence&quot;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808" y="1116335"/>
            <a:ext cx="3435434" cy="6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1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_blue_content text_with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 </a:t>
            </a:r>
          </a:p>
          <a:p>
            <a:pPr lvl="1"/>
            <a:endParaRPr lang="de-DE" dirty="0"/>
          </a:p>
          <a:p>
            <a:pPr lvl="0"/>
            <a:endParaRPr lang="de-DE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sp>
        <p:nvSpPr>
          <p:cNvPr id="9" name="Rounded Rectangle 8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422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_blue_content no text_with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sp>
        <p:nvSpPr>
          <p:cNvPr id="8" name="Rounded Rectangle 7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85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_blue_content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6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</a:t>
            </a:r>
          </a:p>
          <a:p>
            <a:pPr lvl="0"/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2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_blue_content no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6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81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396" y="396917"/>
            <a:ext cx="12839003" cy="7938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734" y="1448746"/>
            <a:ext cx="12836959" cy="5818799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1190700">
              <a:defRPr/>
            </a:lvl6pPr>
            <a:lvl7pPr marL="1389150">
              <a:lnSpc>
                <a:spcPct val="100000"/>
              </a:lnSpc>
              <a:spcBef>
                <a:spcPts val="1103"/>
              </a:spcBef>
              <a:defRPr/>
            </a:lvl7pPr>
          </a:lstStyle>
          <a:p>
            <a:pPr lvl="0"/>
            <a:r>
              <a:rPr lang="en-US" noProof="0" dirty="0"/>
              <a:t>Click to edit content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Eights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6" name="Datumsplatzhalter 1"/>
          <p:cNvSpPr>
            <a:spLocks noGrp="1"/>
          </p:cNvSpPr>
          <p:nvPr>
            <p:ph type="dt" sz="half" idx="2"/>
          </p:nvPr>
        </p:nvSpPr>
        <p:spPr>
          <a:xfrm rot="16200000">
            <a:off x="12926243" y="7053207"/>
            <a:ext cx="809701" cy="20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72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468186B-2762-47AE-9CAA-1BB4250026D0}" type="datetime1">
              <a:rPr lang="en-US" smtClean="0"/>
              <a:t>5/12/2017</a:t>
            </a:fld>
            <a:endParaRPr lang="en-US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3"/>
          </p:nvPr>
        </p:nvSpPr>
        <p:spPr>
          <a:xfrm rot="16200000">
            <a:off x="10562714" y="3875895"/>
            <a:ext cx="5544926" cy="20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72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noProof="0" dirty="0"/>
              <a:t>© 2015 itelligence</a:t>
            </a:r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2903407" y="-2564"/>
            <a:ext cx="537559" cy="396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914FE87-F950-44CD-9768-D5C48F71812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219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a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10543"/>
            <a:ext cx="13442950" cy="53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50427" y="2701156"/>
            <a:ext cx="11766550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 algn="ctr">
              <a:buNone/>
              <a:defRPr sz="3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2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91954"/>
            <a:ext cx="11766550" cy="7207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58" y="936864"/>
            <a:ext cx="2268433" cy="117941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72803" y="1046597"/>
            <a:ext cx="3261606" cy="1204051"/>
          </a:xfrm>
          <a:prstGeom prst="rect">
            <a:avLst/>
          </a:prstGeom>
        </p:spPr>
      </p:pic>
      <p:pic>
        <p:nvPicPr>
          <p:cNvPr id="3074" name="Picture 2" descr="Résultat de recherche d'images pour &quot;itelligence&quot;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739" y="1299254"/>
            <a:ext cx="3833104" cy="68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title b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22261" y="0"/>
            <a:ext cx="13465211" cy="0"/>
            <a:chOff x="54508" y="0"/>
            <a:chExt cx="10711108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1836508" y="0"/>
              <a:ext cx="178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3618508" y="0"/>
              <a:ext cx="1782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5400508" y="0"/>
              <a:ext cx="1782000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54508" y="0"/>
              <a:ext cx="1782000" cy="0"/>
            </a:xfrm>
            <a:prstGeom prst="line">
              <a:avLst/>
            </a:prstGeom>
            <a:ln w="34925">
              <a:solidFill>
                <a:srgbClr val="EF3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7182508" y="0"/>
              <a:ext cx="1782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8964716" y="0"/>
              <a:ext cx="1800900" cy="0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38189" y="263203"/>
            <a:ext cx="7106528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>
              <a:buNone/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13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85502" y="767839"/>
            <a:ext cx="6244506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EC7504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Kurzbeschreibung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15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8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orange_content text_with icon headlin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 </a:t>
            </a:r>
          </a:p>
          <a:p>
            <a:pPr lvl="1"/>
            <a:endParaRPr lang="de-DE" dirty="0"/>
          </a:p>
          <a:p>
            <a:pPr lvl="0"/>
            <a:endParaRPr lang="de-DE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9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13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orange_content no text_with icon headlin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946981" y="361836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sp>
        <p:nvSpPr>
          <p:cNvPr id="8" name="Rounded Rectangle 7"/>
          <p:cNvSpPr/>
          <p:nvPr userDrawn="1"/>
        </p:nvSpPr>
        <p:spPr>
          <a:xfrm>
            <a:off x="838189" y="174163"/>
            <a:ext cx="756000" cy="756000"/>
          </a:xfrm>
          <a:prstGeom prst="roundRect">
            <a:avLst>
              <a:gd name="adj" fmla="val 9641"/>
            </a:avLst>
          </a:prstGeom>
          <a:noFill/>
          <a:ln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2293" y="192258"/>
            <a:ext cx="720000" cy="7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74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orange_content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6" name="Textplatzhalt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1" y="1620839"/>
            <a:ext cx="11766573" cy="5759772"/>
          </a:xfrm>
          <a:prstGeom prst="rect">
            <a:avLst/>
          </a:prstGeom>
        </p:spPr>
        <p:txBody>
          <a:bodyPr lIns="0" tIns="0" rIns="0" bIns="0"/>
          <a:lstStyle>
            <a:lvl1pPr marL="342908" marR="0" indent="-342908" algn="l" defTabSz="10428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495353"/>
                </a:solidFill>
                <a:latin typeface="+mn-lt"/>
              </a:defRPr>
            </a:lvl1pPr>
            <a:lvl2pPr marL="807205" marR="0" indent="-285756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/>
            </a:lvl2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</a:p>
          <a:p>
            <a:pPr marL="521448" marR="0" lvl="1" indent="0" algn="l" defTabSz="1042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 </a:t>
            </a:r>
          </a:p>
          <a:p>
            <a:pPr lvl="0"/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350040" cy="40507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4" y="755650"/>
            <a:ext cx="1152128" cy="425319"/>
          </a:xfrm>
          <a:prstGeom prst="rect">
            <a:avLst/>
          </a:prstGeom>
        </p:spPr>
      </p:pic>
      <p:pic>
        <p:nvPicPr>
          <p:cNvPr id="2050" name="Picture 2" descr="Résultat de recherche d'images pour &quot;itelligence&quot;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075" y="1237763"/>
            <a:ext cx="1824931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02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orange_content no text_without ic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7699" y="372664"/>
            <a:ext cx="8033329" cy="3829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6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4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a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80431"/>
            <a:ext cx="13442950" cy="55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50427" y="2701156"/>
            <a:ext cx="11766550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 algn="ctr">
              <a:buNone/>
              <a:defRPr sz="3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0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491954"/>
            <a:ext cx="11766550" cy="7207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59" y="1031132"/>
            <a:ext cx="2268433" cy="11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1 title b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22261" y="0"/>
            <a:ext cx="13465211" cy="0"/>
            <a:chOff x="54508" y="0"/>
            <a:chExt cx="10711108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1836508" y="0"/>
              <a:ext cx="178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3618508" y="0"/>
              <a:ext cx="1782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5400508" y="0"/>
              <a:ext cx="1782000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54508" y="0"/>
              <a:ext cx="1782000" cy="0"/>
            </a:xfrm>
            <a:prstGeom prst="line">
              <a:avLst/>
            </a:prstGeom>
            <a:ln w="34925">
              <a:solidFill>
                <a:srgbClr val="EF3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7182508" y="0"/>
              <a:ext cx="1782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8964716" y="0"/>
              <a:ext cx="1800900" cy="0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platzhalt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838189" y="263203"/>
            <a:ext cx="7106528" cy="576064"/>
          </a:xfrm>
          <a:prstGeom prst="rect">
            <a:avLst/>
          </a:prstGeom>
        </p:spPr>
        <p:txBody>
          <a:bodyPr lIns="35994" tIns="0" rIns="35994" bIns="0"/>
          <a:lstStyle>
            <a:lvl1pPr marL="0" indent="0">
              <a:buNone/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13" name="Textplatzhalt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885502" y="767839"/>
            <a:ext cx="6244506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Kurzbeschreibung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5" y="318998"/>
            <a:ext cx="1548000" cy="464474"/>
          </a:xfrm>
          <a:prstGeom prst="rect">
            <a:avLst/>
          </a:prstGeom>
        </p:spPr>
      </p:pic>
      <p:pic>
        <p:nvPicPr>
          <p:cNvPr id="15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113963" y="755650"/>
            <a:ext cx="1606047" cy="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0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10868321" y="7427955"/>
            <a:ext cx="149079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700" noProof="0" dirty="0"/>
              <a:t>© In </a:t>
            </a:r>
            <a:r>
              <a:rPr lang="en-US" sz="700" noProof="0"/>
              <a:t>Mind Cloud</a:t>
            </a:r>
            <a:r>
              <a:rPr lang="en-US" sz="700" baseline="0" noProof="0"/>
              <a:t>.  </a:t>
            </a:r>
            <a:r>
              <a:rPr lang="en-US" sz="700" baseline="0" noProof="0" dirty="0"/>
              <a:t>All rights reserved. </a:t>
            </a:r>
            <a:endParaRPr lang="en-US" sz="700" noProof="0" dirty="0"/>
          </a:p>
        </p:txBody>
      </p:sp>
      <p:sp>
        <p:nvSpPr>
          <p:cNvPr id="4" name="Rechteck 3"/>
          <p:cNvSpPr/>
          <p:nvPr userDrawn="1"/>
        </p:nvSpPr>
        <p:spPr>
          <a:xfrm>
            <a:off x="12532073" y="7431614"/>
            <a:ext cx="11060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fld id="{3D08C2E5-0B78-49AD-8E62-9007C280D7CB}" type="slidenum">
              <a:rPr lang="en-US" sz="700" noProof="0" smtClean="0"/>
              <a:pPr algn="r"/>
              <a:t>‹#›</a:t>
            </a:fld>
            <a:endParaRPr lang="en-US" sz="700" noProof="0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22261" y="0"/>
            <a:ext cx="13465211" cy="0"/>
            <a:chOff x="54508" y="0"/>
            <a:chExt cx="10711108" cy="0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1836508" y="0"/>
              <a:ext cx="178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3618508" y="0"/>
              <a:ext cx="1782000" cy="0"/>
            </a:xfrm>
            <a:prstGeom prst="line">
              <a:avLst/>
            </a:prstGeom>
            <a:ln w="349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5400508" y="0"/>
              <a:ext cx="1782000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54508" y="0"/>
              <a:ext cx="1782000" cy="0"/>
            </a:xfrm>
            <a:prstGeom prst="line">
              <a:avLst/>
            </a:prstGeom>
            <a:ln w="34925">
              <a:solidFill>
                <a:srgbClr val="EF3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7182508" y="0"/>
              <a:ext cx="1782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8964716" y="0"/>
              <a:ext cx="1800900" cy="0"/>
            </a:xfrm>
            <a:prstGeom prst="line">
              <a:avLst/>
            </a:prstGeom>
            <a:ln w="349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hteck 2"/>
          <p:cNvSpPr/>
          <p:nvPr userDrawn="1"/>
        </p:nvSpPr>
        <p:spPr>
          <a:xfrm>
            <a:off x="866405" y="7427955"/>
            <a:ext cx="4406703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de-DE" sz="700" noProof="0" dirty="0"/>
              <a:t>                                                                      </a:t>
            </a:r>
            <a:endParaRPr lang="en-US" sz="700" noProof="0" dirty="0"/>
          </a:p>
        </p:txBody>
      </p:sp>
    </p:spTree>
    <p:extLst>
      <p:ext uri="{BB962C8B-B14F-4D97-AF65-F5344CB8AC3E}">
        <p14:creationId xmlns:p14="http://schemas.microsoft.com/office/powerpoint/2010/main" val="33592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6" r:id="rId2"/>
    <p:sldLayoutId id="2147483735" r:id="rId3"/>
    <p:sldLayoutId id="2147483651" r:id="rId4"/>
    <p:sldLayoutId id="2147483733" r:id="rId5"/>
    <p:sldLayoutId id="2147483732" r:id="rId6"/>
    <p:sldLayoutId id="2147483734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7" r:id="rId14"/>
  </p:sldLayoutIdLst>
  <p:hf sldNum="0" hdr="0" ftr="0" dt="0"/>
  <p:txStyles>
    <p:titleStyle>
      <a:lvl1pPr algn="l" defTabSz="1042896" rtl="0" eaLnBrk="1" latinLnBrk="0" hangingPunct="1">
        <a:spcBef>
          <a:spcPct val="0"/>
        </a:spcBef>
        <a:buNone/>
        <a:defRPr lang="de-DE" sz="5500" b="0" i="0" u="none" strike="noStrike" kern="1200" baseline="300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91085" indent="-391085" algn="l" defTabSz="104289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354" indent="-325905" algn="l" defTabSz="1042896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620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068" indent="-260724" algn="l" defTabSz="104289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516" indent="-260724" algn="l" defTabSz="104289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7964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412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860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308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48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96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44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92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239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88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136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583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649" userDrawn="1">
          <p15:clr>
            <a:srgbClr val="F26B43"/>
          </p15:clr>
        </p15:guide>
        <p15:guide id="2" pos="528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4" pos="7940" userDrawn="1">
          <p15:clr>
            <a:srgbClr val="F26B43"/>
          </p15:clr>
        </p15:guide>
        <p15:guide id="5" orient="horz" pos="5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image" Target="../media/image18.jp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jp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SG" dirty="0"/>
              <a:t>CPQ / CRM Kick-Off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0412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b="1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6306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46981" y="361836"/>
            <a:ext cx="9166982" cy="382986"/>
          </a:xfrm>
        </p:spPr>
        <p:txBody>
          <a:bodyPr/>
          <a:lstStyle/>
          <a:p>
            <a:r>
              <a:rPr lang="en-SG" sz="2400" dirty="0"/>
              <a:t>Phase 1 : CRM &amp; CPQ Sales process</a:t>
            </a:r>
          </a:p>
        </p:txBody>
      </p:sp>
      <p:graphicFrame>
        <p:nvGraphicFramePr>
          <p:cNvPr id="5" name="Group 3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21686"/>
              </p:ext>
            </p:extLst>
          </p:nvPr>
        </p:nvGraphicFramePr>
        <p:xfrm>
          <a:off x="672803" y="1125479"/>
          <a:ext cx="12313356" cy="6323175"/>
        </p:xfrm>
        <a:graphic>
          <a:graphicData uri="http://schemas.openxmlformats.org/drawingml/2006/table">
            <a:tbl>
              <a:tblPr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126104664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25720212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535592526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7203018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48213260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199240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82887518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860637294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06207792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6566173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4047968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4446100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4163924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72642677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56723812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28248686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1218425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817957586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68136655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77844794"/>
                    </a:ext>
                  </a:extLst>
                </a:gridCol>
              </a:tblGrid>
              <a:tr h="3990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Tasks for Implementation Project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190500" dir="2700000" algn="tl">
                            <a:srgbClr val="000000">
                              <a:alpha val="50000"/>
                            </a:srgbClr>
                          </a:outerShdw>
                        </a:effectLst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June 2017 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July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August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September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October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#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Project Kick-off </a:t>
                      </a:r>
                      <a:b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</a:b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(Phase 1)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Blue Printing workshop (onsite) &amp; preparation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72" rtl="0" eaLnBrk="1" latinLnBrk="0" hangingPunct="1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Product model creation for Price management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Initial System Setup and ERP connection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Initial System with basic customizing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150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Additional Development and Implementation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System customization (creation of user, roles, etc.)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QA System Access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27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End User Training, 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Test and stabilization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5551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</a:t>
                      </a:r>
                      <a:r>
                        <a:rPr kumimoji="0" lang="en-US" sz="1100" b="1" i="0" u="none" strike="noStrike" kern="1200" cap="none" normalizeH="0" baseline="0" noProof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Prod.System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&amp; Go-Live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Arial" charset="0"/>
                        </a:rPr>
                        <a:t>12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After-Go-Live-support, prep. 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Phase 2</a:t>
                      </a: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(following 4 weeks)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78321"/>
                  </a:ext>
                </a:extLst>
              </a:tr>
            </a:tbl>
          </a:graphicData>
        </a:graphic>
      </p:graphicFrame>
      <p:sp>
        <p:nvSpPr>
          <p:cNvPr id="10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068821" y="655736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805956" y="2568333"/>
            <a:ext cx="691371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12/6</a:t>
            </a:r>
          </a:p>
        </p:txBody>
      </p:sp>
      <p:sp>
        <p:nvSpPr>
          <p:cNvPr id="12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371335" y="7039475"/>
            <a:ext cx="614824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8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101309" y="547435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9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351213" y="2124447"/>
            <a:ext cx="275013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pic>
        <p:nvPicPr>
          <p:cNvPr id="23" name="Picture 2" descr="C:\Users\user\Documents\My Received Files\icon_todo_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2" y="155747"/>
            <a:ext cx="798466" cy="7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345199" y="3006165"/>
            <a:ext cx="1862671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5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208830" y="3450655"/>
            <a:ext cx="469394" cy="269548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849255" y="4451941"/>
            <a:ext cx="6211362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7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001383" y="4958228"/>
            <a:ext cx="3888432" cy="269548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8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451448" y="5861612"/>
            <a:ext cx="382583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5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526967" y="3962273"/>
            <a:ext cx="302514" cy="247598"/>
          </a:xfrm>
          <a:prstGeom prst="diamond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992449" y="2561744"/>
            <a:ext cx="640782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29/5</a:t>
            </a:r>
          </a:p>
        </p:txBody>
      </p:sp>
      <p:sp>
        <p:nvSpPr>
          <p:cNvPr id="20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8995829" y="3006165"/>
            <a:ext cx="1680905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642739" y="6172451"/>
            <a:ext cx="551332" cy="27247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745480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/>
          <p:cNvSpPr/>
          <p:nvPr/>
        </p:nvSpPr>
        <p:spPr>
          <a:xfrm>
            <a:off x="3049055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4561223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6304638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lowchart: Alternate Process 3"/>
          <p:cNvSpPr/>
          <p:nvPr/>
        </p:nvSpPr>
        <p:spPr>
          <a:xfrm>
            <a:off x="3702482" y="1908439"/>
            <a:ext cx="359730" cy="14134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25</a:t>
            </a:r>
          </a:p>
        </p:txBody>
      </p:sp>
      <p:sp>
        <p:nvSpPr>
          <p:cNvPr id="35" name="Flowchart: Alternate Process 34"/>
          <p:cNvSpPr/>
          <p:nvPr/>
        </p:nvSpPr>
        <p:spPr>
          <a:xfrm>
            <a:off x="7261639" y="1908439"/>
            <a:ext cx="1044000" cy="144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/>
          </a:p>
        </p:txBody>
      </p:sp>
      <p:sp>
        <p:nvSpPr>
          <p:cNvPr id="29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121063" y="2124447"/>
            <a:ext cx="185998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9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3906086" y="2474575"/>
            <a:ext cx="813507" cy="4438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5569347" y="2579308"/>
            <a:ext cx="302514" cy="247598"/>
          </a:xfrm>
          <a:prstGeom prst="diamond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6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46981" y="361836"/>
            <a:ext cx="9238990" cy="382986"/>
          </a:xfrm>
        </p:spPr>
        <p:txBody>
          <a:bodyPr/>
          <a:lstStyle/>
          <a:p>
            <a:r>
              <a:rPr lang="en-SG" sz="2400" dirty="0"/>
              <a:t>Phase 2 : CPQ Sales Administration</a:t>
            </a:r>
          </a:p>
        </p:txBody>
      </p:sp>
      <p:graphicFrame>
        <p:nvGraphicFramePr>
          <p:cNvPr id="5" name="Group 3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243585"/>
              </p:ext>
            </p:extLst>
          </p:nvPr>
        </p:nvGraphicFramePr>
        <p:xfrm>
          <a:off x="816831" y="1125479"/>
          <a:ext cx="12313356" cy="5810390"/>
        </p:xfrm>
        <a:graphic>
          <a:graphicData uri="http://schemas.openxmlformats.org/drawingml/2006/table">
            <a:tbl>
              <a:tblPr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126104664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25720212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535592526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7203018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48213260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199240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82887518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860637294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06207792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6566173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4047968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4446100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4163924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72642677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56723812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28248686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1218425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817957586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68136655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77844794"/>
                    </a:ext>
                  </a:extLst>
                </a:gridCol>
              </a:tblGrid>
              <a:tr h="3990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Tasks for Implementation Project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190500" dir="2700000" algn="tl">
                            <a:srgbClr val="000000">
                              <a:alpha val="50000"/>
                            </a:srgbClr>
                          </a:outerShdw>
                        </a:effectLst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October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November 2017 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December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January 2018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February 2018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March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#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96" rtl="0" eaLnBrk="1" latinLnBrk="0" hangingPunct="1"/>
                      <a:r>
                        <a:rPr kumimoji="0" lang="en-SG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After Go-Live Phase 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Project Kick-off </a:t>
                      </a:r>
                      <a:b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</a:b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(Phase 2)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Blue Printing workshop (onsite) &amp; preparation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72" rtl="0" eaLnBrk="1" latinLnBrk="0" hangingPunct="1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Model creation for Sales Administration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Additional Development and Implementation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1500"/>
                  </a:ext>
                </a:extLst>
              </a:tr>
              <a:tr h="484093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Create Reports (Excel, PDF, inside the system)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Update QA System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End User Training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27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Test and stabilization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</a:t>
                      </a:r>
                      <a:r>
                        <a:rPr kumimoji="0" lang="en-US" sz="1100" b="1" i="0" u="none" strike="noStrike" kern="1200" cap="none" normalizeH="0" baseline="0" noProof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Prod.System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&amp; Go-Live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5551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96" rtl="0" eaLnBrk="1" latinLnBrk="0" hangingPunct="1"/>
                      <a:r>
                        <a:rPr kumimoji="0" lang="en-SG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After Go-Live Phase 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431702" y="3068882"/>
            <a:ext cx="561581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2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2880418" y="2130371"/>
            <a:ext cx="614824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8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9949114" y="6169231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9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337099" y="2571185"/>
            <a:ext cx="275013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pic>
        <p:nvPicPr>
          <p:cNvPr id="23" name="Picture 2" descr="C:\Users\user\Documents\My Received Files\icon_todo_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2" y="155747"/>
            <a:ext cx="798466" cy="7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489227" y="3465617"/>
            <a:ext cx="2484282" cy="288000"/>
          </a:xfrm>
          <a:prstGeom prst="chevron">
            <a:avLst/>
          </a:prstGeom>
          <a:solidFill>
            <a:schemeClr val="accent1">
              <a:alpha val="34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5425331" y="3924647"/>
            <a:ext cx="3888432" cy="288000"/>
          </a:xfrm>
          <a:prstGeom prst="chevron">
            <a:avLst/>
          </a:prstGeom>
          <a:solidFill>
            <a:schemeClr val="accent1">
              <a:alpha val="34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8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9673803" y="5766624"/>
            <a:ext cx="382583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5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9162506" y="4876201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632748" y="3054465"/>
            <a:ext cx="607020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0100371" y="6588095"/>
            <a:ext cx="1445640" cy="28888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889508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4345211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/>
          <p:cNvSpPr/>
          <p:nvPr/>
        </p:nvSpPr>
        <p:spPr>
          <a:xfrm>
            <a:off x="6167713" y="1908439"/>
            <a:ext cx="144016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lowchart: Alternate Process 3"/>
          <p:cNvSpPr/>
          <p:nvPr/>
        </p:nvSpPr>
        <p:spPr>
          <a:xfrm>
            <a:off x="6953752" y="1908439"/>
            <a:ext cx="792000" cy="144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/>
          </a:p>
        </p:txBody>
      </p:sp>
      <p:sp>
        <p:nvSpPr>
          <p:cNvPr id="29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7369547" y="4410961"/>
            <a:ext cx="1111972" cy="288000"/>
          </a:xfrm>
          <a:prstGeom prst="chevron">
            <a:avLst/>
          </a:prstGeom>
          <a:solidFill>
            <a:schemeClr val="accent1">
              <a:alpha val="34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30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9313763" y="5387573"/>
            <a:ext cx="360040" cy="288000"/>
          </a:xfrm>
          <a:prstGeom prst="chevron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44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Personas and Tasks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87248608"/>
              </p:ext>
            </p:extLst>
          </p:nvPr>
        </p:nvGraphicFramePr>
        <p:xfrm>
          <a:off x="8316409" y="3038814"/>
          <a:ext cx="4371107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795351" y="2352219"/>
            <a:ext cx="8794726" cy="5333631"/>
            <a:chOff x="856601" y="2352219"/>
            <a:chExt cx="8794726" cy="5333631"/>
          </a:xfrm>
        </p:grpSpPr>
        <p:sp>
          <p:nvSpPr>
            <p:cNvPr id="17" name="Block Arc 16"/>
            <p:cNvSpPr/>
            <p:nvPr/>
          </p:nvSpPr>
          <p:spPr>
            <a:xfrm>
              <a:off x="4317696" y="2352219"/>
              <a:ext cx="5333631" cy="5333631"/>
            </a:xfrm>
            <a:prstGeom prst="blockArc">
              <a:avLst>
                <a:gd name="adj1" fmla="val 8100000"/>
                <a:gd name="adj2" fmla="val 13500000"/>
                <a:gd name="adj3" fmla="val 405"/>
              </a:avLst>
            </a:prstGeom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/>
            <p:cNvSpPr/>
            <p:nvPr/>
          </p:nvSpPr>
          <p:spPr>
            <a:xfrm>
              <a:off x="856601" y="3434858"/>
              <a:ext cx="3766743" cy="792088"/>
            </a:xfrm>
            <a:custGeom>
              <a:avLst/>
              <a:gdLst>
                <a:gd name="connsiteX0" fmla="*/ 0 w 3766743"/>
                <a:gd name="connsiteY0" fmla="*/ 0 h 792088"/>
                <a:gd name="connsiteX1" fmla="*/ 3766743 w 3766743"/>
                <a:gd name="connsiteY1" fmla="*/ 0 h 792088"/>
                <a:gd name="connsiteX2" fmla="*/ 3766743 w 3766743"/>
                <a:gd name="connsiteY2" fmla="*/ 792088 h 792088"/>
                <a:gd name="connsiteX3" fmla="*/ 0 w 3766743"/>
                <a:gd name="connsiteY3" fmla="*/ 792088 h 792088"/>
                <a:gd name="connsiteX4" fmla="*/ 0 w 3766743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6743" h="792088">
                  <a:moveTo>
                    <a:pt x="0" y="0"/>
                  </a:moveTo>
                  <a:lnTo>
                    <a:pt x="3766743" y="0"/>
                  </a:lnTo>
                  <a:lnTo>
                    <a:pt x="3766743" y="792088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0" tIns="63500" rIns="628720" bIns="63500" numCol="1" spcCol="1270" anchor="ctr" anchorCtr="0">
              <a:noAutofit/>
            </a:bodyPr>
            <a:lstStyle/>
            <a:p>
              <a:pPr marL="0" lvl="0" indent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IT Infrastructure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128290" y="3335847"/>
              <a:ext cx="990110" cy="990110"/>
            </a:xfrm>
            <a:prstGeom prst="ellipse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/>
            <p:cNvSpPr/>
            <p:nvPr/>
          </p:nvSpPr>
          <p:spPr>
            <a:xfrm>
              <a:off x="856601" y="4622989"/>
              <a:ext cx="3478819" cy="792088"/>
            </a:xfrm>
            <a:custGeom>
              <a:avLst/>
              <a:gdLst>
                <a:gd name="connsiteX0" fmla="*/ 0 w 3478819"/>
                <a:gd name="connsiteY0" fmla="*/ 0 h 792088"/>
                <a:gd name="connsiteX1" fmla="*/ 3478819 w 3478819"/>
                <a:gd name="connsiteY1" fmla="*/ 0 h 792088"/>
                <a:gd name="connsiteX2" fmla="*/ 3478819 w 3478819"/>
                <a:gd name="connsiteY2" fmla="*/ 792088 h 792088"/>
                <a:gd name="connsiteX3" fmla="*/ 0 w 3478819"/>
                <a:gd name="connsiteY3" fmla="*/ 792088 h 792088"/>
                <a:gd name="connsiteX4" fmla="*/ 0 w 3478819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8819" h="792088">
                  <a:moveTo>
                    <a:pt x="0" y="0"/>
                  </a:moveTo>
                  <a:lnTo>
                    <a:pt x="3478819" y="0"/>
                  </a:lnTo>
                  <a:lnTo>
                    <a:pt x="3478819" y="792088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0" tIns="63500" rIns="628720" bIns="63500" numCol="1" spcCol="1270" anchor="ctr" anchorCtr="0">
              <a:noAutofit/>
            </a:bodyPr>
            <a:lstStyle/>
            <a:p>
              <a:pPr marL="0" lvl="0" indent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SAP Basis Administration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3840366" y="4523978"/>
              <a:ext cx="990110" cy="990110"/>
            </a:xfrm>
            <a:prstGeom prst="ellipse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/>
            <p:cNvSpPr/>
            <p:nvPr/>
          </p:nvSpPr>
          <p:spPr>
            <a:xfrm>
              <a:off x="856601" y="5811122"/>
              <a:ext cx="3766743" cy="792088"/>
            </a:xfrm>
            <a:custGeom>
              <a:avLst/>
              <a:gdLst>
                <a:gd name="connsiteX0" fmla="*/ 0 w 3766743"/>
                <a:gd name="connsiteY0" fmla="*/ 0 h 792088"/>
                <a:gd name="connsiteX1" fmla="*/ 3766743 w 3766743"/>
                <a:gd name="connsiteY1" fmla="*/ 0 h 792088"/>
                <a:gd name="connsiteX2" fmla="*/ 3766743 w 3766743"/>
                <a:gd name="connsiteY2" fmla="*/ 792088 h 792088"/>
                <a:gd name="connsiteX3" fmla="*/ 0 w 3766743"/>
                <a:gd name="connsiteY3" fmla="*/ 792088 h 792088"/>
                <a:gd name="connsiteX4" fmla="*/ 0 w 3766743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6743" h="792088">
                  <a:moveTo>
                    <a:pt x="0" y="0"/>
                  </a:moveTo>
                  <a:lnTo>
                    <a:pt x="3766743" y="0"/>
                  </a:lnTo>
                  <a:lnTo>
                    <a:pt x="3766743" y="792088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0" tIns="63500" rIns="628720" bIns="63500" numCol="1" spcCol="1270" anchor="ctr" anchorCtr="0">
              <a:noAutofit/>
            </a:bodyPr>
            <a:lstStyle/>
            <a:p>
              <a:pPr marL="0" lvl="0" indent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SAP Application Expert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128290" y="5712111"/>
              <a:ext cx="990110" cy="990110"/>
            </a:xfrm>
            <a:prstGeom prst="ellipse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00" y="3518069"/>
            <a:ext cx="637602" cy="6376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3568" y="4704913"/>
            <a:ext cx="642896" cy="6352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5600" y="5888306"/>
            <a:ext cx="692938" cy="6377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4375" y="3518069"/>
            <a:ext cx="645680" cy="6456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189" y="4704913"/>
            <a:ext cx="582312" cy="63524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87416" y="5888306"/>
            <a:ext cx="627283" cy="627283"/>
          </a:xfrm>
          <a:prstGeom prst="rect">
            <a:avLst/>
          </a:prstGeom>
        </p:spPr>
      </p:pic>
      <p:sp>
        <p:nvSpPr>
          <p:cNvPr id="34" name="Arc 33"/>
          <p:cNvSpPr/>
          <p:nvPr/>
        </p:nvSpPr>
        <p:spPr>
          <a:xfrm>
            <a:off x="5021762" y="2556495"/>
            <a:ext cx="3388623" cy="1599176"/>
          </a:xfrm>
          <a:prstGeom prst="arc">
            <a:avLst>
              <a:gd name="adj1" fmla="val 11623555"/>
              <a:gd name="adj2" fmla="val 20743069"/>
            </a:avLst>
          </a:prstGeom>
          <a:ln w="41275">
            <a:solidFill>
              <a:schemeClr val="accent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/>
          <p:cNvSpPr/>
          <p:nvPr/>
        </p:nvSpPr>
        <p:spPr>
          <a:xfrm>
            <a:off x="5339137" y="1512124"/>
            <a:ext cx="2753869" cy="669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Management</a:t>
            </a:r>
            <a:endParaRPr lang="en-SG" dirty="0"/>
          </a:p>
        </p:txBody>
      </p:sp>
      <p:sp>
        <p:nvSpPr>
          <p:cNvPr id="33" name="Oval 32"/>
          <p:cNvSpPr/>
          <p:nvPr/>
        </p:nvSpPr>
        <p:spPr>
          <a:xfrm>
            <a:off x="6237264" y="2016435"/>
            <a:ext cx="1080120" cy="10801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2484" y="2263569"/>
            <a:ext cx="607177" cy="60717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534057" y="4535784"/>
            <a:ext cx="1444073" cy="1272944"/>
          </a:xfrm>
          <a:custGeom>
            <a:avLst/>
            <a:gdLst>
              <a:gd name="connsiteX0" fmla="*/ 0 w 1512168"/>
              <a:gd name="connsiteY0" fmla="*/ 0 h 1001374"/>
              <a:gd name="connsiteX1" fmla="*/ 1512168 w 1512168"/>
              <a:gd name="connsiteY1" fmla="*/ 0 h 1001374"/>
              <a:gd name="connsiteX2" fmla="*/ 1512168 w 1512168"/>
              <a:gd name="connsiteY2" fmla="*/ 1001374 h 1001374"/>
              <a:gd name="connsiteX3" fmla="*/ 0 w 1512168"/>
              <a:gd name="connsiteY3" fmla="*/ 1001374 h 1001374"/>
              <a:gd name="connsiteX4" fmla="*/ 0 w 1512168"/>
              <a:gd name="connsiteY4" fmla="*/ 0 h 1001374"/>
              <a:gd name="connsiteX0" fmla="*/ 0 w 1512168"/>
              <a:gd name="connsiteY0" fmla="*/ 0 h 1001374"/>
              <a:gd name="connsiteX1" fmla="*/ 705657 w 1512168"/>
              <a:gd name="connsiteY1" fmla="*/ 5215 h 1001374"/>
              <a:gd name="connsiteX2" fmla="*/ 1512168 w 1512168"/>
              <a:gd name="connsiteY2" fmla="*/ 0 h 1001374"/>
              <a:gd name="connsiteX3" fmla="*/ 1512168 w 1512168"/>
              <a:gd name="connsiteY3" fmla="*/ 1001374 h 1001374"/>
              <a:gd name="connsiteX4" fmla="*/ 0 w 1512168"/>
              <a:gd name="connsiteY4" fmla="*/ 1001374 h 1001374"/>
              <a:gd name="connsiteX5" fmla="*/ 0 w 1512168"/>
              <a:gd name="connsiteY5" fmla="*/ 0 h 1001374"/>
              <a:gd name="connsiteX0" fmla="*/ 0 w 1512168"/>
              <a:gd name="connsiteY0" fmla="*/ 521910 h 1523284"/>
              <a:gd name="connsiteX1" fmla="*/ 780961 w 1512168"/>
              <a:gd name="connsiteY1" fmla="*/ 0 h 1523284"/>
              <a:gd name="connsiteX2" fmla="*/ 1512168 w 1512168"/>
              <a:gd name="connsiteY2" fmla="*/ 521910 h 1523284"/>
              <a:gd name="connsiteX3" fmla="*/ 1512168 w 1512168"/>
              <a:gd name="connsiteY3" fmla="*/ 1523284 h 1523284"/>
              <a:gd name="connsiteX4" fmla="*/ 0 w 1512168"/>
              <a:gd name="connsiteY4" fmla="*/ 1523284 h 1523284"/>
              <a:gd name="connsiteX5" fmla="*/ 0 w 1512168"/>
              <a:gd name="connsiteY5" fmla="*/ 521910 h 15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168" h="1523284">
                <a:moveTo>
                  <a:pt x="0" y="521910"/>
                </a:moveTo>
                <a:lnTo>
                  <a:pt x="780961" y="0"/>
                </a:lnTo>
                <a:lnTo>
                  <a:pt x="1512168" y="521910"/>
                </a:lnTo>
                <a:lnTo>
                  <a:pt x="1512168" y="1523284"/>
                </a:lnTo>
                <a:lnTo>
                  <a:pt x="0" y="1523284"/>
                </a:lnTo>
                <a:lnTo>
                  <a:pt x="0" y="521910"/>
                </a:lnTo>
                <a:close/>
              </a:path>
            </a:pathLst>
          </a:custGeom>
          <a:ln w="104775" cap="rnd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Freeform 74"/>
          <p:cNvSpPr/>
          <p:nvPr/>
        </p:nvSpPr>
        <p:spPr>
          <a:xfrm>
            <a:off x="6588217" y="4478143"/>
            <a:ext cx="1695654" cy="1008112"/>
          </a:xfrm>
          <a:custGeom>
            <a:avLst/>
            <a:gdLst>
              <a:gd name="connsiteX0" fmla="*/ 2630965 w 6066096"/>
              <a:gd name="connsiteY0" fmla="*/ 0 h 2558420"/>
              <a:gd name="connsiteX1" fmla="*/ 2986827 w 6066096"/>
              <a:gd name="connsiteY1" fmla="*/ 0 h 2558420"/>
              <a:gd name="connsiteX2" fmla="*/ 3559252 w 6066096"/>
              <a:gd name="connsiteY2" fmla="*/ 322256 h 2558420"/>
              <a:gd name="connsiteX3" fmla="*/ 3565481 w 6066096"/>
              <a:gd name="connsiteY3" fmla="*/ 334799 h 2558420"/>
              <a:gd name="connsiteX4" fmla="*/ 3628226 w 6066096"/>
              <a:gd name="connsiteY4" fmla="*/ 322549 h 2558420"/>
              <a:gd name="connsiteX5" fmla="*/ 3715244 w 6066096"/>
              <a:gd name="connsiteY5" fmla="*/ 317032 h 2558420"/>
              <a:gd name="connsiteX6" fmla="*/ 4147019 w 6066096"/>
              <a:gd name="connsiteY6" fmla="*/ 588592 h 2558420"/>
              <a:gd name="connsiteX7" fmla="*/ 4145816 w 6066096"/>
              <a:gd name="connsiteY7" fmla="*/ 596101 h 2558420"/>
              <a:gd name="connsiteX8" fmla="*/ 4388115 w 6066096"/>
              <a:gd name="connsiteY8" fmla="*/ 596101 h 2558420"/>
              <a:gd name="connsiteX9" fmla="*/ 5019405 w 6066096"/>
              <a:gd name="connsiteY9" fmla="*/ 1110618 h 2558420"/>
              <a:gd name="connsiteX10" fmla="*/ 5030409 w 6066096"/>
              <a:gd name="connsiteY10" fmla="*/ 1219770 h 2558420"/>
              <a:gd name="connsiteX11" fmla="*/ 5396771 w 6066096"/>
              <a:gd name="connsiteY11" fmla="*/ 1219770 h 2558420"/>
              <a:gd name="connsiteX12" fmla="*/ 6066096 w 6066096"/>
              <a:gd name="connsiteY12" fmla="*/ 1889095 h 2558420"/>
              <a:gd name="connsiteX13" fmla="*/ 5396771 w 6066096"/>
              <a:gd name="connsiteY13" fmla="*/ 2558420 h 2558420"/>
              <a:gd name="connsiteX14" fmla="*/ 669325 w 6066096"/>
              <a:gd name="connsiteY14" fmla="*/ 2558420 h 2558420"/>
              <a:gd name="connsiteX15" fmla="*/ 0 w 6066096"/>
              <a:gd name="connsiteY15" fmla="*/ 1889095 h 2558420"/>
              <a:gd name="connsiteX16" fmla="*/ 669325 w 6066096"/>
              <a:gd name="connsiteY16" fmla="*/ 1219770 h 2558420"/>
              <a:gd name="connsiteX17" fmla="*/ 865604 w 6066096"/>
              <a:gd name="connsiteY17" fmla="*/ 1219770 h 2558420"/>
              <a:gd name="connsiteX18" fmla="*/ 873331 w 6066096"/>
              <a:gd name="connsiteY18" fmla="*/ 1143116 h 2558420"/>
              <a:gd name="connsiteX19" fmla="*/ 1529058 w 6066096"/>
              <a:gd name="connsiteY19" fmla="*/ 608683 h 2558420"/>
              <a:gd name="connsiteX20" fmla="*/ 1967754 w 6066096"/>
              <a:gd name="connsiteY20" fmla="*/ 608683 h 2558420"/>
              <a:gd name="connsiteX21" fmla="*/ 1975239 w 6066096"/>
              <a:gd name="connsiteY21" fmla="*/ 534433 h 2558420"/>
              <a:gd name="connsiteX22" fmla="*/ 2630965 w 6066096"/>
              <a:gd name="connsiteY22" fmla="*/ 0 h 255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66096" h="2558420">
                <a:moveTo>
                  <a:pt x="2630965" y="0"/>
                </a:moveTo>
                <a:lnTo>
                  <a:pt x="2986827" y="0"/>
                </a:lnTo>
                <a:cubicBezTo>
                  <a:pt x="3229415" y="0"/>
                  <a:pt x="3441861" y="129056"/>
                  <a:pt x="3559252" y="322256"/>
                </a:cubicBezTo>
                <a:lnTo>
                  <a:pt x="3565481" y="334799"/>
                </a:lnTo>
                <a:lnTo>
                  <a:pt x="3628226" y="322549"/>
                </a:lnTo>
                <a:cubicBezTo>
                  <a:pt x="3656334" y="318932"/>
                  <a:pt x="3685436" y="317032"/>
                  <a:pt x="3715244" y="317032"/>
                </a:cubicBezTo>
                <a:cubicBezTo>
                  <a:pt x="3953707" y="317032"/>
                  <a:pt x="4147019" y="438614"/>
                  <a:pt x="4147019" y="588592"/>
                </a:cubicBezTo>
                <a:lnTo>
                  <a:pt x="4145816" y="596101"/>
                </a:lnTo>
                <a:lnTo>
                  <a:pt x="4388115" y="596101"/>
                </a:lnTo>
                <a:cubicBezTo>
                  <a:pt x="4699512" y="596101"/>
                  <a:pt x="4959319" y="816984"/>
                  <a:pt x="5019405" y="1110618"/>
                </a:cubicBezTo>
                <a:lnTo>
                  <a:pt x="5030409" y="1219770"/>
                </a:lnTo>
                <a:lnTo>
                  <a:pt x="5396771" y="1219770"/>
                </a:lnTo>
                <a:cubicBezTo>
                  <a:pt x="5766429" y="1219770"/>
                  <a:pt x="6066096" y="1519437"/>
                  <a:pt x="6066096" y="1889095"/>
                </a:cubicBezTo>
                <a:cubicBezTo>
                  <a:pt x="6066096" y="2258753"/>
                  <a:pt x="5766429" y="2558420"/>
                  <a:pt x="5396771" y="2558420"/>
                </a:cubicBezTo>
                <a:lnTo>
                  <a:pt x="669325" y="2558420"/>
                </a:lnTo>
                <a:cubicBezTo>
                  <a:pt x="299667" y="2558420"/>
                  <a:pt x="0" y="2258753"/>
                  <a:pt x="0" y="1889095"/>
                </a:cubicBezTo>
                <a:cubicBezTo>
                  <a:pt x="0" y="1519437"/>
                  <a:pt x="299667" y="1219770"/>
                  <a:pt x="669325" y="1219770"/>
                </a:cubicBezTo>
                <a:lnTo>
                  <a:pt x="865604" y="1219770"/>
                </a:lnTo>
                <a:lnTo>
                  <a:pt x="873331" y="1143116"/>
                </a:lnTo>
                <a:cubicBezTo>
                  <a:pt x="935743" y="838116"/>
                  <a:pt x="1205607" y="608683"/>
                  <a:pt x="1529058" y="608683"/>
                </a:cubicBezTo>
                <a:lnTo>
                  <a:pt x="1967754" y="608683"/>
                </a:lnTo>
                <a:lnTo>
                  <a:pt x="1975239" y="534433"/>
                </a:lnTo>
                <a:cubicBezTo>
                  <a:pt x="2037651" y="229433"/>
                  <a:pt x="2307515" y="0"/>
                  <a:pt x="2630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17112" y="4226947"/>
            <a:ext cx="3487637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Global view on process, align requirements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00055" y="5428434"/>
            <a:ext cx="3404695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Subject Matter </a:t>
            </a:r>
            <a:r>
              <a:rPr lang="en-US" sz="9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E</a:t>
            </a:r>
            <a:r>
              <a:rPr lang="en-US" sz="900" b="0" i="0" u="none" strike="noStrike" kern="12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xperts, Requirements, Test, 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17112" y="6603210"/>
            <a:ext cx="3487637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Subject Matter Experts, Requirements, Test, </a:t>
            </a:r>
            <a:endParaRPr lang="en-SG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5351" y="4254443"/>
            <a:ext cx="3428557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Installation &amp; administration of SAP HANA Cloud Connector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5351" y="5402873"/>
            <a:ext cx="3183614" cy="4154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Creation of technical SAP user, creation of table views in SAP, modification of BAPIs if required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03051" y="6605493"/>
            <a:ext cx="3422549" cy="4154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rtl="0"/>
            <a:r>
              <a:rPr lang="en-US" sz="900" b="0" i="0" u="none" strike="noStrike" kern="120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Maintenance of master data e.g., prices and pricing procedures, if required testing of configurable product models</a:t>
            </a:r>
            <a:endParaRPr lang="en-SG" sz="900" b="0" i="0" u="none" strike="noStrike" kern="1200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3051" y="2484487"/>
            <a:ext cx="4335957" cy="360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72000" rIns="0" bIns="72000" rtlCol="0" anchor="t" anchorCtr="0">
            <a:spAutoFit/>
          </a:bodyPr>
          <a:lstStyle/>
          <a:p>
            <a:pPr algn="ctr" rtl="0"/>
            <a:r>
              <a:rPr lang="en-US" sz="1400" b="0" i="0" u="none" strike="noStrike" kern="1200" dirty="0">
                <a:ea typeface="+mj-ea"/>
                <a:cs typeface="+mj-cs"/>
              </a:rPr>
              <a:t>Corporate IT Personas</a:t>
            </a:r>
            <a:endParaRPr lang="en-SG" sz="1400" b="0" i="0" u="none" strike="noStrike" kern="1200" dirty="0">
              <a:ea typeface="+mj-ea"/>
              <a:cs typeface="+mj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68793" y="2484487"/>
            <a:ext cx="4335957" cy="360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72000" rIns="0" bIns="72000" rtlCol="0" anchor="t" anchorCtr="0">
            <a:spAutoFit/>
          </a:bodyPr>
          <a:lstStyle/>
          <a:p>
            <a:pPr algn="ctr" rtl="0"/>
            <a:r>
              <a:rPr lang="en-US" sz="1400" dirty="0">
                <a:ea typeface="+mj-ea"/>
                <a:cs typeface="+mj-cs"/>
              </a:rPr>
              <a:t>Business</a:t>
            </a:r>
            <a:r>
              <a:rPr lang="en-US" sz="1400" b="0" i="0" u="none" strike="noStrike" kern="1200" dirty="0">
                <a:ea typeface="+mj-ea"/>
                <a:cs typeface="+mj-cs"/>
              </a:rPr>
              <a:t> Personas</a:t>
            </a:r>
            <a:endParaRPr lang="en-SG" sz="1400" b="0" i="0" u="none" strike="noStrike" kern="12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391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  <a:endParaRPr lang="en-US" sz="2100" b="1" dirty="0"/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b="1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7192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57699" y="490054"/>
            <a:ext cx="8033329" cy="382986"/>
          </a:xfrm>
        </p:spPr>
        <p:txBody>
          <a:bodyPr/>
          <a:lstStyle/>
          <a:p>
            <a:r>
              <a:rPr lang="en-SG" dirty="0"/>
              <a:t> Project Team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4675" y="4690109"/>
            <a:ext cx="13130058" cy="2192521"/>
            <a:chOff x="144675" y="4690109"/>
            <a:chExt cx="13130058" cy="2192521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144675" y="4690109"/>
              <a:ext cx="2209179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Sales Department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G. </a:t>
              </a:r>
              <a:r>
                <a:rPr lang="en-GB" sz="1400" dirty="0" err="1">
                  <a:solidFill>
                    <a:schemeClr val="bg2"/>
                  </a:solidFill>
                </a:rPr>
                <a:t>Seror</a:t>
              </a:r>
              <a:r>
                <a:rPr lang="en-GB" sz="1400" dirty="0">
                  <a:solidFill>
                    <a:schemeClr val="bg2"/>
                  </a:solidFill>
                </a:rPr>
                <a:t> (RNPO)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P. Gautier (BMW)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C. </a:t>
              </a:r>
              <a:r>
                <a:rPr lang="en-GB" sz="1400" dirty="0" err="1">
                  <a:solidFill>
                    <a:schemeClr val="bg2"/>
                  </a:solidFill>
                </a:rPr>
                <a:t>Tiao</a:t>
              </a:r>
              <a:r>
                <a:rPr lang="en-GB" sz="1400" dirty="0">
                  <a:solidFill>
                    <a:schemeClr val="bg2"/>
                  </a:solidFill>
                </a:rPr>
                <a:t> (DAI / VW)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C. Mensah (PSA)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M. </a:t>
              </a:r>
              <a:r>
                <a:rPr lang="en-GB" sz="1400" dirty="0" err="1">
                  <a:solidFill>
                    <a:schemeClr val="bg2"/>
                  </a:solidFill>
                </a:rPr>
                <a:t>Grumelart</a:t>
              </a:r>
              <a:r>
                <a:rPr lang="en-GB" sz="1400" dirty="0">
                  <a:solidFill>
                    <a:schemeClr val="bg2"/>
                  </a:solidFill>
                </a:rPr>
                <a:t> (PSA)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T. Nakano (Toyota)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N. Yamashita (Toyota)</a:t>
              </a:r>
              <a:endParaRPr lang="en-US" sz="1400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2552278" y="4690109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IT Department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C. Bertrand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Y. Carrel</a:t>
              </a:r>
            </a:p>
            <a:p>
              <a:pPr lvl="0"/>
              <a:r>
                <a:rPr lang="en-GB" sz="1400" dirty="0">
                  <a:solidFill>
                    <a:schemeClr val="bg2"/>
                  </a:solidFill>
                </a:rPr>
                <a:t>F. Fort</a:t>
              </a:r>
              <a:endParaRPr lang="en-US" sz="1400" dirty="0"/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4734208" y="4690109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Cost Planning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S. Roi</a:t>
              </a:r>
              <a:endParaRPr lang="en-GB" sz="1400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6916138" y="4711080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Accounting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C. </a:t>
              </a:r>
              <a:r>
                <a:rPr lang="en-GB" sz="1400" dirty="0" err="1">
                  <a:solidFill>
                    <a:schemeClr val="bg2"/>
                  </a:solidFill>
                </a:rPr>
                <a:t>Lefresne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9110894" y="4716735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Cost Control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T. </a:t>
              </a:r>
              <a:r>
                <a:rPr lang="en-GB" sz="1400" dirty="0" err="1">
                  <a:solidFill>
                    <a:schemeClr val="bg2"/>
                  </a:solidFill>
                </a:rPr>
                <a:t>Bourderioux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11305650" y="4711080"/>
              <a:ext cx="1969083" cy="21658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r>
                <a:rPr lang="en-GB" sz="1400" b="1" dirty="0">
                  <a:solidFill>
                    <a:schemeClr val="bg2"/>
                  </a:solidFill>
                </a:rPr>
                <a:t>Engineering</a:t>
              </a:r>
            </a:p>
            <a:p>
              <a:pPr lvl="0"/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D. </a:t>
              </a:r>
              <a:r>
                <a:rPr lang="en-GB" sz="1400" dirty="0" err="1">
                  <a:solidFill>
                    <a:schemeClr val="bg2"/>
                  </a:solidFill>
                </a:rPr>
                <a:t>Pantale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A. </a:t>
              </a:r>
              <a:r>
                <a:rPr lang="en-GB" sz="1400" dirty="0" err="1">
                  <a:solidFill>
                    <a:schemeClr val="bg2"/>
                  </a:solidFill>
                </a:rPr>
                <a:t>Sarzier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53388" y="2817901"/>
            <a:ext cx="6552729" cy="1512168"/>
            <a:chOff x="3553122" y="2700511"/>
            <a:chExt cx="6552729" cy="1512168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3553122" y="2700511"/>
              <a:ext cx="6552729" cy="15121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GB" sz="1800" b="1" dirty="0">
                  <a:solidFill>
                    <a:schemeClr val="bg2"/>
                  </a:solidFill>
                </a:rPr>
                <a:t>Project-</a:t>
              </a:r>
              <a:r>
                <a:rPr lang="en-GB" sz="1800" b="1" dirty="0" err="1">
                  <a:solidFill>
                    <a:schemeClr val="bg2"/>
                  </a:solidFill>
                </a:rPr>
                <a:t>Mgmt</a:t>
              </a:r>
              <a:r>
                <a:rPr lang="en-GB" sz="1800" b="1" dirty="0">
                  <a:solidFill>
                    <a:schemeClr val="bg2"/>
                  </a:solidFill>
                </a:rPr>
                <a:t> &amp; Sales Process Owners </a:t>
              </a:r>
              <a:endParaRPr lang="en-US" sz="2400" b="1" dirty="0">
                <a:solidFill>
                  <a:schemeClr val="bg2"/>
                </a:solidFill>
              </a:endParaRPr>
            </a:p>
            <a:p>
              <a:pPr algn="ctr">
                <a:defRPr/>
              </a:pPr>
              <a:endParaRPr lang="en-US" sz="2400" dirty="0">
                <a:solidFill>
                  <a:schemeClr val="bg2"/>
                </a:solidFill>
              </a:endParaRPr>
            </a:p>
            <a:p>
              <a:pPr algn="ctr">
                <a:defRPr/>
              </a:pPr>
              <a:endParaRPr lang="en-US" sz="2400" dirty="0">
                <a:solidFill>
                  <a:schemeClr val="bg2"/>
                </a:solidFill>
              </a:endParaRPr>
            </a:p>
          </p:txBody>
        </p:sp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4840079" y="3244359"/>
              <a:ext cx="1492753" cy="824304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t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>
                  <a:solidFill>
                    <a:schemeClr val="bg2"/>
                  </a:solidFill>
                </a:rPr>
                <a:t>JTEKT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C. </a:t>
              </a:r>
              <a:r>
                <a:rPr lang="en-GB" sz="1400" dirty="0" err="1">
                  <a:solidFill>
                    <a:schemeClr val="bg2"/>
                  </a:solidFill>
                </a:rPr>
                <a:t>Dalix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C. Cuppi</a:t>
              </a:r>
            </a:p>
          </p:txBody>
        </p:sp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6289427" y="3276575"/>
              <a:ext cx="1159466" cy="648072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t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>
                  <a:solidFill>
                    <a:schemeClr val="bg2"/>
                  </a:solidFill>
                </a:rPr>
                <a:t>In Mind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F. Brauer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7905193" y="3276575"/>
              <a:ext cx="1074573" cy="466485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t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itelligence</a:t>
              </a:r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G. </a:t>
              </a:r>
              <a:r>
                <a:rPr lang="en-GB" sz="1400" dirty="0" err="1">
                  <a:solidFill>
                    <a:schemeClr val="bg2"/>
                  </a:solidFill>
                </a:rPr>
                <a:t>Duprez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36019" y="297621"/>
            <a:ext cx="3787467" cy="2324152"/>
            <a:chOff x="4734208" y="297621"/>
            <a:chExt cx="3787467" cy="232415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4734208" y="297621"/>
              <a:ext cx="3787467" cy="23241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SG" sz="1800" b="1" dirty="0">
                  <a:solidFill>
                    <a:schemeClr val="bg2"/>
                  </a:solidFill>
                </a:rPr>
                <a:t>Steering </a:t>
              </a:r>
              <a:r>
                <a:rPr lang="en-SG" sz="1800" b="1" dirty="0" err="1">
                  <a:solidFill>
                    <a:schemeClr val="bg2"/>
                  </a:solidFill>
                </a:rPr>
                <a:t>Commitee</a:t>
              </a:r>
              <a:endParaRPr lang="en-US" sz="2400" b="1" dirty="0">
                <a:solidFill>
                  <a:schemeClr val="bg2"/>
                </a:solidFill>
              </a:endParaRPr>
            </a:p>
            <a:p>
              <a:pPr algn="ctr">
                <a:defRPr/>
              </a:pPr>
              <a:endParaRPr lang="en-US" sz="2400" dirty="0">
                <a:solidFill>
                  <a:schemeClr val="bg2"/>
                </a:solidFill>
              </a:endParaRPr>
            </a:p>
            <a:p>
              <a:pPr algn="ctr">
                <a:defRPr/>
              </a:pPr>
              <a:endParaRPr lang="en-US" sz="2400" dirty="0">
                <a:solidFill>
                  <a:schemeClr val="bg2"/>
                </a:solidFill>
              </a:endParaRP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auto">
            <a:xfrm>
              <a:off x="5042865" y="945693"/>
              <a:ext cx="1492753" cy="1424629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>
                  <a:solidFill>
                    <a:schemeClr val="bg2"/>
                  </a:solidFill>
                </a:rPr>
                <a:t>JTEKT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V. </a:t>
              </a:r>
              <a:r>
                <a:rPr lang="en-GB" sz="1400" dirty="0" err="1">
                  <a:solidFill>
                    <a:schemeClr val="bg2"/>
                  </a:solidFill>
                </a:rPr>
                <a:t>Clapeau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PO. </a:t>
              </a:r>
              <a:r>
                <a:rPr lang="en-GB" sz="1400" dirty="0" err="1">
                  <a:solidFill>
                    <a:schemeClr val="bg2"/>
                  </a:solidFill>
                </a:rPr>
                <a:t>Vittet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N. Plataret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C. </a:t>
              </a:r>
              <a:r>
                <a:rPr lang="en-GB" sz="1400" dirty="0" err="1">
                  <a:solidFill>
                    <a:schemeClr val="bg2"/>
                  </a:solidFill>
                </a:rPr>
                <a:t>Dalix</a:t>
              </a:r>
              <a:endParaRPr lang="en-GB" sz="1400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X. Gerber</a:t>
              </a:r>
            </a:p>
          </p:txBody>
        </p:sp>
        <p:sp>
          <p:nvSpPr>
            <p:cNvPr id="17" name="AutoShape 4"/>
            <p:cNvSpPr>
              <a:spLocks noChangeArrowheads="1"/>
            </p:cNvSpPr>
            <p:nvPr/>
          </p:nvSpPr>
          <p:spPr bwMode="auto">
            <a:xfrm>
              <a:off x="6721475" y="945693"/>
              <a:ext cx="1492753" cy="792088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>
                  <a:solidFill>
                    <a:schemeClr val="bg2"/>
                  </a:solidFill>
                </a:rPr>
                <a:t>In Mind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F. Brauer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D. </a:t>
              </a:r>
              <a:r>
                <a:rPr lang="en-GB" sz="1400" dirty="0" err="1">
                  <a:solidFill>
                    <a:schemeClr val="bg2"/>
                  </a:solidFill>
                </a:rPr>
                <a:t>Bhardwaj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6721475" y="1953805"/>
              <a:ext cx="1492753" cy="466485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>
              <a:outerShdw dist="35921" sx="1000" sy="1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>
                <a:spcBef>
                  <a:spcPts val="300"/>
                </a:spcBef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Itelligence</a:t>
              </a:r>
              <a:endParaRPr lang="en-GB" sz="1400" b="1" dirty="0">
                <a:solidFill>
                  <a:schemeClr val="bg2"/>
                </a:solidFill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GB" sz="1400" dirty="0">
                  <a:solidFill>
                    <a:schemeClr val="bg2"/>
                  </a:solidFill>
                </a:rPr>
                <a:t>G. </a:t>
              </a:r>
              <a:r>
                <a:rPr lang="en-GB" sz="1400" dirty="0" err="1">
                  <a:solidFill>
                    <a:schemeClr val="bg2"/>
                  </a:solidFill>
                </a:rPr>
                <a:t>Duprez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22" name="Straight Connector 21"/>
          <p:cNvCxnSpPr>
            <a:stCxn id="14" idx="2"/>
            <a:endCxn id="10" idx="0"/>
          </p:cNvCxnSpPr>
          <p:nvPr/>
        </p:nvCxnSpPr>
        <p:spPr>
          <a:xfrm>
            <a:off x="6829753" y="2621773"/>
            <a:ext cx="0" cy="196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cxnSpLocks/>
            <a:stCxn id="10" idx="2"/>
            <a:endCxn id="3" idx="0"/>
          </p:cNvCxnSpPr>
          <p:nvPr/>
        </p:nvCxnSpPr>
        <p:spPr>
          <a:xfrm rot="5400000">
            <a:off x="3859489" y="1719845"/>
            <a:ext cx="360040" cy="5580488"/>
          </a:xfrm>
          <a:prstGeom prst="bentConnector3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cxnSpLocks/>
            <a:stCxn id="10" idx="2"/>
            <a:endCxn id="9" idx="0"/>
          </p:cNvCxnSpPr>
          <p:nvPr/>
        </p:nvCxnSpPr>
        <p:spPr>
          <a:xfrm rot="16200000" flipH="1">
            <a:off x="9369467" y="1790354"/>
            <a:ext cx="381011" cy="5460439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8269261" y="2890560"/>
            <a:ext cx="386666" cy="3265683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10" idx="2"/>
            <a:endCxn id="7" idx="0"/>
          </p:cNvCxnSpPr>
          <p:nvPr/>
        </p:nvCxnSpPr>
        <p:spPr>
          <a:xfrm rot="16200000" flipH="1">
            <a:off x="7174711" y="3985110"/>
            <a:ext cx="381011" cy="1070927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/>
          <p:cNvCxnSpPr>
            <a:cxnSpLocks/>
            <a:stCxn id="10" idx="2"/>
            <a:endCxn id="5" idx="0"/>
          </p:cNvCxnSpPr>
          <p:nvPr/>
        </p:nvCxnSpPr>
        <p:spPr>
          <a:xfrm rot="5400000">
            <a:off x="6094232" y="3954588"/>
            <a:ext cx="360040" cy="1111003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/>
          <p:cNvCxnSpPr>
            <a:cxnSpLocks/>
            <a:stCxn id="10" idx="2"/>
            <a:endCxn id="4" idx="0"/>
          </p:cNvCxnSpPr>
          <p:nvPr/>
        </p:nvCxnSpPr>
        <p:spPr>
          <a:xfrm rot="5400000">
            <a:off x="5003267" y="2863623"/>
            <a:ext cx="360040" cy="3292933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4"/>
          <p:cNvSpPr>
            <a:spLocks noChangeArrowheads="1"/>
          </p:cNvSpPr>
          <p:nvPr/>
        </p:nvSpPr>
        <p:spPr bwMode="auto">
          <a:xfrm>
            <a:off x="1321140" y="6888286"/>
            <a:ext cx="11017224" cy="57428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>
            <a:outerShdw dist="35921" sx="1000" sy="1000" algn="ctr" rotWithShape="0">
              <a:srgbClr val="B2B2B2"/>
            </a:outerShdw>
          </a:effectLst>
        </p:spPr>
        <p:txBody>
          <a:bodyPr wrap="none" anchor="ctr"/>
          <a:lstStyle/>
          <a:p>
            <a:pPr algn="ctr">
              <a:spcBef>
                <a:spcPts val="300"/>
              </a:spcBef>
              <a:defRPr/>
            </a:pPr>
            <a:r>
              <a:rPr lang="en-GB" sz="1400" b="1" dirty="0">
                <a:solidFill>
                  <a:srgbClr val="EC7504"/>
                </a:solidFill>
              </a:rPr>
              <a:t>In Mind</a:t>
            </a:r>
          </a:p>
          <a:p>
            <a:pPr algn="ctr">
              <a:spcBef>
                <a:spcPts val="300"/>
              </a:spcBef>
              <a:defRPr/>
            </a:pPr>
            <a:r>
              <a:rPr lang="en-GB" sz="1400" dirty="0">
                <a:solidFill>
                  <a:srgbClr val="EC7504"/>
                </a:solidFill>
              </a:rPr>
              <a:t>D. </a:t>
            </a:r>
            <a:r>
              <a:rPr lang="en-GB" sz="1400" dirty="0" err="1">
                <a:solidFill>
                  <a:srgbClr val="EC7504"/>
                </a:solidFill>
              </a:rPr>
              <a:t>Bhardwaj</a:t>
            </a:r>
            <a:r>
              <a:rPr lang="en-GB" sz="1400" dirty="0">
                <a:solidFill>
                  <a:srgbClr val="EC7504"/>
                </a:solidFill>
              </a:rPr>
              <a:t> -  A. </a:t>
            </a:r>
            <a:r>
              <a:rPr lang="en-GB" sz="1400" dirty="0" err="1">
                <a:solidFill>
                  <a:srgbClr val="EC7504"/>
                </a:solidFill>
              </a:rPr>
              <a:t>Peukert</a:t>
            </a:r>
            <a:r>
              <a:rPr lang="en-GB" sz="1400" dirty="0">
                <a:solidFill>
                  <a:srgbClr val="EC7504"/>
                </a:solidFill>
              </a:rPr>
              <a:t> - Z. Cheng – J. </a:t>
            </a:r>
            <a:r>
              <a:rPr lang="en-GB" sz="1400" dirty="0" err="1">
                <a:solidFill>
                  <a:srgbClr val="EC7504"/>
                </a:solidFill>
              </a:rPr>
              <a:t>Mudrinic</a:t>
            </a:r>
            <a:r>
              <a:rPr lang="en-GB" sz="1400" dirty="0">
                <a:solidFill>
                  <a:srgbClr val="EC7504"/>
                </a:solidFill>
              </a:rPr>
              <a:t> – P. Martinez</a:t>
            </a:r>
          </a:p>
        </p:txBody>
      </p:sp>
    </p:spTree>
    <p:extLst>
      <p:ext uri="{BB962C8B-B14F-4D97-AF65-F5344CB8AC3E}">
        <p14:creationId xmlns:p14="http://schemas.microsoft.com/office/powerpoint/2010/main" val="2613335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857699" y="372664"/>
            <a:ext cx="10184256" cy="382986"/>
          </a:xfrm>
        </p:spPr>
        <p:txBody>
          <a:bodyPr/>
          <a:lstStyle/>
          <a:p>
            <a:r>
              <a:rPr lang="en-GB" sz="3200" b="1" dirty="0">
                <a:latin typeface="Verdana" pitchFamily="34" charset="0"/>
                <a:sym typeface="Wingdings" pitchFamily="2" charset="2"/>
              </a:rPr>
              <a:t>Key users (spec &amp; testing)</a:t>
            </a:r>
          </a:p>
        </p:txBody>
      </p:sp>
      <p:sp>
        <p:nvSpPr>
          <p:cNvPr id="5" name="Abgerundetes Rechteck 16"/>
          <p:cNvSpPr/>
          <p:nvPr/>
        </p:nvSpPr>
        <p:spPr bwMode="auto">
          <a:xfrm>
            <a:off x="857699" y="1748486"/>
            <a:ext cx="11768432" cy="4840457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Assist the consultant/team lead in all aspects of the project according to description from consultant/team lead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Key users are to share all their knowledge about as-is processes and desired to-be processes</a:t>
            </a:r>
          </a:p>
          <a:p>
            <a:pPr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After go live for the key users :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Day-to-day support to end users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Review incidents and resolve where possible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Escalate</a:t>
            </a:r>
            <a:r>
              <a:rPr lang="en-GB" sz="1200" dirty="0"/>
              <a:t> </a:t>
            </a:r>
            <a:r>
              <a:rPr lang="en-GB" sz="1600" dirty="0"/>
              <a:t>incidents to a consultant when relevant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Monitor the individual end users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In case of changes to the system after go live, the key users are responsible for testing before moving customizing to production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Key users can also be trainer(s). Will be nominated later</a:t>
            </a:r>
            <a:endParaRPr lang="en-US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14109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  <a:endParaRPr lang="en-US" sz="2100" b="1" dirty="0"/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b="1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7944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Critical Success Factors</a:t>
            </a:r>
            <a:endParaRPr lang="fr-FR" dirty="0"/>
          </a:p>
        </p:txBody>
      </p:sp>
      <p:grpSp>
        <p:nvGrpSpPr>
          <p:cNvPr id="21" name="Groupe 20"/>
          <p:cNvGrpSpPr/>
          <p:nvPr/>
        </p:nvGrpSpPr>
        <p:grpSpPr>
          <a:xfrm>
            <a:off x="528787" y="1404367"/>
            <a:ext cx="12385376" cy="5760640"/>
            <a:chOff x="1104851" y="895099"/>
            <a:chExt cx="11809312" cy="6125892"/>
          </a:xfrm>
        </p:grpSpPr>
        <p:sp>
          <p:nvSpPr>
            <p:cNvPr id="7" name="Abgerundetes Rechteck 21"/>
            <p:cNvSpPr/>
            <p:nvPr/>
          </p:nvSpPr>
          <p:spPr bwMode="auto">
            <a:xfrm>
              <a:off x="1104851" y="895099"/>
              <a:ext cx="11809312" cy="445921"/>
            </a:xfrm>
            <a:prstGeom prst="roundRect">
              <a:avLst>
                <a:gd name="adj" fmla="val 7261"/>
              </a:avLst>
            </a:prstGeom>
            <a:solidFill>
              <a:srgbClr val="EC750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latin typeface="Verdana" pitchFamily="34" charset="0"/>
                  <a:sym typeface="Wingdings" pitchFamily="2" charset="2"/>
                </a:rPr>
                <a:t>Factors of success for a joint successful project</a:t>
              </a:r>
            </a:p>
          </p:txBody>
        </p:sp>
        <p:sp>
          <p:nvSpPr>
            <p:cNvPr id="8" name="Abgerundetes Rechteck 22"/>
            <p:cNvSpPr/>
            <p:nvPr/>
          </p:nvSpPr>
          <p:spPr bwMode="auto">
            <a:xfrm>
              <a:off x="1104851" y="1428422"/>
              <a:ext cx="2587601" cy="550835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Goal orientation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9" name="Abgerundetes Rechteck 23"/>
            <p:cNvSpPr/>
            <p:nvPr/>
          </p:nvSpPr>
          <p:spPr bwMode="auto">
            <a:xfrm>
              <a:off x="1104851" y="1979257"/>
              <a:ext cx="2587601" cy="1144789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Priority &amp; Commitment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0" name="Abgerundetes Rechteck 24"/>
            <p:cNvSpPr/>
            <p:nvPr/>
          </p:nvSpPr>
          <p:spPr bwMode="auto">
            <a:xfrm>
              <a:off x="1104851" y="3138652"/>
              <a:ext cx="2587601" cy="1056728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Team &amp; Making progress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1" name="Abgerundetes Rechteck 25"/>
            <p:cNvSpPr/>
            <p:nvPr/>
          </p:nvSpPr>
          <p:spPr bwMode="auto">
            <a:xfrm>
              <a:off x="1111158" y="4208863"/>
              <a:ext cx="2587601" cy="1232850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Sustainability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2" name="Abgerundetes Rechteck 26"/>
            <p:cNvSpPr/>
            <p:nvPr/>
          </p:nvSpPr>
          <p:spPr bwMode="auto">
            <a:xfrm>
              <a:off x="1104851" y="5467981"/>
              <a:ext cx="2587601" cy="735548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KIS – Principle 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3" name="Abgerundetes Rechteck 27"/>
            <p:cNvSpPr/>
            <p:nvPr/>
          </p:nvSpPr>
          <p:spPr bwMode="auto">
            <a:xfrm>
              <a:off x="1104851" y="6212913"/>
              <a:ext cx="2587601" cy="808078"/>
            </a:xfrm>
            <a:prstGeom prst="roundRect">
              <a:avLst>
                <a:gd name="adj" fmla="val 4548"/>
              </a:avLst>
            </a:prstGeom>
            <a:solidFill>
              <a:srgbClr val="EC750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buClr>
                  <a:srgbClr val="C00000"/>
                </a:buClr>
              </a:pPr>
              <a:r>
                <a:rPr lang="en-GB" sz="1600" b="1" dirty="0">
                  <a:latin typeface="Verdana" pitchFamily="34" charset="0"/>
                </a:rPr>
                <a:t>Basic implementation</a:t>
              </a:r>
              <a:endParaRPr lang="en-GB" sz="1600" b="1" dirty="0">
                <a:latin typeface="Verdana" pitchFamily="34" charset="0"/>
                <a:sym typeface="Wingdings" pitchFamily="2" charset="2"/>
              </a:endParaRPr>
            </a:p>
          </p:txBody>
        </p:sp>
        <p:sp>
          <p:nvSpPr>
            <p:cNvPr id="14" name="Abgerundetes Rechteck 28"/>
            <p:cNvSpPr/>
            <p:nvPr/>
          </p:nvSpPr>
          <p:spPr bwMode="auto">
            <a:xfrm>
              <a:off x="3685958" y="1477850"/>
              <a:ext cx="9209097" cy="485677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71450" indent="-1714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600" dirty="0"/>
                <a:t>  </a:t>
              </a:r>
              <a:r>
                <a:rPr lang="en-GB" sz="1600" dirty="0"/>
                <a:t>The goals of the projects are the guidelines of all actions</a:t>
              </a:r>
              <a:endParaRPr lang="en-GB" sz="1600" b="1" dirty="0">
                <a:sym typeface="Wingdings" pitchFamily="2" charset="2"/>
              </a:endParaRPr>
            </a:p>
          </p:txBody>
        </p:sp>
        <p:sp>
          <p:nvSpPr>
            <p:cNvPr id="15" name="Abgerundetes Rechteck 29"/>
            <p:cNvSpPr/>
            <p:nvPr/>
          </p:nvSpPr>
          <p:spPr bwMode="auto">
            <a:xfrm>
              <a:off x="3685958" y="1963528"/>
              <a:ext cx="9209097" cy="1159395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80975" indent="-180975" algn="just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The attainment of milestones (target date and agreed quality) is the top priority </a:t>
              </a:r>
            </a:p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Appointed dates are obligatory and agreed services are to be performed on time</a:t>
              </a:r>
              <a:endParaRPr lang="en-GB" sz="1600" dirty="0">
                <a:sym typeface="Wingdings" pitchFamily="2" charset="2"/>
              </a:endParaRPr>
            </a:p>
          </p:txBody>
        </p:sp>
        <p:sp>
          <p:nvSpPr>
            <p:cNvPr id="16" name="Abgerundetes Rechteck 30"/>
            <p:cNvSpPr/>
            <p:nvPr/>
          </p:nvSpPr>
          <p:spPr bwMode="auto">
            <a:xfrm>
              <a:off x="3685958" y="3122923"/>
              <a:ext cx="9209097" cy="1070211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Based on your knowledge of requirements and our experience, together we will develop the best solution for your company</a:t>
              </a:r>
              <a:endParaRPr lang="en-GB" sz="1600" b="1" dirty="0">
                <a:sym typeface="Wingdings" pitchFamily="2" charset="2"/>
              </a:endParaRPr>
            </a:p>
          </p:txBody>
        </p:sp>
        <p:sp>
          <p:nvSpPr>
            <p:cNvPr id="17" name="Abgerundetes Rechteck 31"/>
            <p:cNvSpPr/>
            <p:nvPr/>
          </p:nvSpPr>
          <p:spPr bwMode="auto">
            <a:xfrm>
              <a:off x="3692265" y="4193133"/>
              <a:ext cx="9209097" cy="1248579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71450" indent="-1714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  Workshops are to be prepared well and begin / end on time</a:t>
              </a:r>
            </a:p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The results are summarised, are made available for the team members and are obligatory</a:t>
              </a:r>
              <a:endParaRPr lang="en-GB" sz="1600" dirty="0">
                <a:sym typeface="Wingdings" pitchFamily="2" charset="2"/>
              </a:endParaRPr>
            </a:p>
          </p:txBody>
        </p:sp>
        <p:sp>
          <p:nvSpPr>
            <p:cNvPr id="18" name="Abgerundetes Rechteck 32"/>
            <p:cNvSpPr/>
            <p:nvPr/>
          </p:nvSpPr>
          <p:spPr bwMode="auto">
            <a:xfrm>
              <a:off x="3685958" y="5452250"/>
              <a:ext cx="9209097" cy="744933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”Keep it simple”: In the beginning simple solutions are implemented, which then can be increased in complexity later</a:t>
              </a:r>
              <a:endParaRPr lang="en-GB" sz="1600" dirty="0">
                <a:sym typeface="Wingdings" pitchFamily="2" charset="2"/>
              </a:endParaRPr>
            </a:p>
          </p:txBody>
        </p:sp>
        <p:sp>
          <p:nvSpPr>
            <p:cNvPr id="19" name="Abgerundetes Rechteck 33"/>
            <p:cNvSpPr/>
            <p:nvPr/>
          </p:nvSpPr>
          <p:spPr bwMode="auto">
            <a:xfrm>
              <a:off x="3685958" y="6197183"/>
              <a:ext cx="9209097" cy="818387"/>
            </a:xfrm>
            <a:prstGeom prst="roundRect">
              <a:avLst>
                <a:gd name="adj" fmla="val 454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marL="180975" indent="-180975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600" dirty="0"/>
                <a:t>The standard functions are the basis, which will be adapted on your requirements. There will be no modifications.</a:t>
              </a:r>
              <a:endParaRPr lang="en-GB" sz="1600" dirty="0">
                <a:sym typeface="Wingdings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79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  <a:endParaRPr lang="en-GB" sz="2100" b="1" dirty="0"/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b="1" dirty="0"/>
              <a:t>Next Steps</a:t>
            </a:r>
            <a:endParaRPr lang="en-US" sz="2100" b="1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5244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b="1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4688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46981" y="361836"/>
            <a:ext cx="9166982" cy="382986"/>
          </a:xfrm>
        </p:spPr>
        <p:txBody>
          <a:bodyPr/>
          <a:lstStyle/>
          <a:p>
            <a:r>
              <a:rPr lang="en-SG" sz="2400" dirty="0"/>
              <a:t>Proposed Blue Print Workshops</a:t>
            </a:r>
          </a:p>
        </p:txBody>
      </p:sp>
      <p:graphicFrame>
        <p:nvGraphicFramePr>
          <p:cNvPr id="5" name="Group 331"/>
          <p:cNvGraphicFramePr>
            <a:graphicFrameLocks noGrp="1"/>
          </p:cNvGraphicFramePr>
          <p:nvPr>
            <p:extLst/>
          </p:nvPr>
        </p:nvGraphicFramePr>
        <p:xfrm>
          <a:off x="672803" y="1125479"/>
          <a:ext cx="12313356" cy="6323175"/>
        </p:xfrm>
        <a:graphic>
          <a:graphicData uri="http://schemas.openxmlformats.org/drawingml/2006/table">
            <a:tbl>
              <a:tblPr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9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126104664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25720212"/>
                    </a:ext>
                  </a:extLst>
                </a:gridCol>
                <a:gridCol w="28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535592526"/>
                    </a:ext>
                  </a:extLst>
                </a:gridCol>
                <a:gridCol w="320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7203018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48213260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19924003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82887518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860637294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06207792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6566173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404796895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044461000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141639242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72642677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567238121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128248686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12184259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817957586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3681366558"/>
                    </a:ext>
                  </a:extLst>
                </a:gridCol>
                <a:gridCol w="385191">
                  <a:extLst>
                    <a:ext uri="{9D8B030D-6E8A-4147-A177-3AD203B41FA5}">
                      <a16:colId xmlns:a16="http://schemas.microsoft.com/office/drawing/2014/main" val="2977844794"/>
                    </a:ext>
                  </a:extLst>
                </a:gridCol>
              </a:tblGrid>
              <a:tr h="3990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Tasks for Implementation Project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190500" dir="2700000" algn="tl">
                            <a:srgbClr val="000000">
                              <a:alpha val="50000"/>
                            </a:srgbClr>
                          </a:outerShdw>
                        </a:effectLst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June 2017 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July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August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September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October 2017</a:t>
                      </a: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#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190500" dir="270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Arial" charset="0"/>
                          <a:ea typeface="+mn-ea"/>
                          <a:cs typeface="Arial" charset="0"/>
                        </a:rPr>
                        <a:t>Task</a:t>
                      </a:r>
                    </a:p>
                  </a:txBody>
                  <a:tcPr marL="105250" marR="10525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1599" marB="51599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D7D7D7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Project Kick-off </a:t>
                      </a:r>
                      <a:b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</a:b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(Phase 1)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Blue Printing workshop (onsite) &amp; preparation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3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2872" rtl="0" eaLnBrk="1" latinLnBrk="0" hangingPunct="1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Product model creation for Price management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4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Initial System Setup and ERP connection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5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8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Initial System with basic customizing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150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6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Additional Development and Implementation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+mn-lt"/>
                        <a:ea typeface="+mn-ea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7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System customization (creation of user, roles, etc.)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8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QA System Access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27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9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End User Training, 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Test and stabilization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55515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11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Providing </a:t>
                      </a:r>
                      <a:r>
                        <a:rPr kumimoji="0" lang="en-US" sz="1100" b="1" i="0" u="none" strike="noStrike" kern="1200" cap="none" normalizeH="0" baseline="0" noProof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Prod.System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</a:p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&amp; Go-Live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1971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Arial" charset="0"/>
                        </a:rPr>
                        <a:t>12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After-Go-Live-support, prep. </a:t>
                      </a:r>
                      <a:r>
                        <a:rPr kumimoji="0" lang="en-US" sz="11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Phase 2</a:t>
                      </a:r>
                      <a:r>
                        <a:rPr kumimoji="0" 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 (following 4 weeks)</a:t>
                      </a: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5250" marR="21050" marT="19846" marB="19846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78321"/>
                  </a:ext>
                </a:extLst>
              </a:tr>
            </a:tbl>
          </a:graphicData>
        </a:graphic>
      </p:graphicFrame>
      <p:sp>
        <p:nvSpPr>
          <p:cNvPr id="10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068821" y="655736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805956" y="2568333"/>
            <a:ext cx="691371" cy="269548"/>
          </a:xfrm>
          <a:prstGeom prst="rect">
            <a:avLst/>
          </a:prstGeom>
          <a:solidFill>
            <a:schemeClr val="accent1">
              <a:alpha val="22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12/6</a:t>
            </a:r>
          </a:p>
        </p:txBody>
      </p:sp>
      <p:sp>
        <p:nvSpPr>
          <p:cNvPr id="12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2371335" y="7039475"/>
            <a:ext cx="614824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8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101309" y="5474359"/>
            <a:ext cx="302514" cy="247598"/>
          </a:xfrm>
          <a:prstGeom prst="diamond">
            <a:avLst/>
          </a:prstGeom>
          <a:solidFill>
            <a:srgbClr val="EC7504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9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351213" y="2124447"/>
            <a:ext cx="275013" cy="247598"/>
          </a:xfrm>
          <a:prstGeom prst="diamond">
            <a:avLst/>
          </a:prstGeom>
          <a:solidFill>
            <a:schemeClr val="bg1">
              <a:alpha val="48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pic>
        <p:nvPicPr>
          <p:cNvPr id="23" name="Picture 2" descr="C:\Users\user\Documents\My Received Files\icon_todo_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2" y="155747"/>
            <a:ext cx="798466" cy="7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345199" y="3006165"/>
            <a:ext cx="1862671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5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208830" y="3450655"/>
            <a:ext cx="469394" cy="269548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4849255" y="4451941"/>
            <a:ext cx="6211362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7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001383" y="4958228"/>
            <a:ext cx="3888432" cy="269548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8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451448" y="5861612"/>
            <a:ext cx="382583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5" name="AutoShape 179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6526967" y="3962273"/>
            <a:ext cx="302514" cy="247598"/>
          </a:xfrm>
          <a:prstGeom prst="diamond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16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992449" y="2561744"/>
            <a:ext cx="640782" cy="26954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29/5</a:t>
            </a:r>
          </a:p>
        </p:txBody>
      </p:sp>
      <p:sp>
        <p:nvSpPr>
          <p:cNvPr id="20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8995829" y="3006165"/>
            <a:ext cx="1680905" cy="269548"/>
          </a:xfrm>
          <a:prstGeom prst="chevron">
            <a:avLst/>
          </a:prstGeom>
          <a:solidFill>
            <a:schemeClr val="accent1">
              <a:alpha val="26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1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11642739" y="6172451"/>
            <a:ext cx="551332" cy="272476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endParaRPr lang="en-US" sz="1600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cs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745480" y="1908439"/>
            <a:ext cx="144016" cy="14400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/>
          <p:cNvSpPr/>
          <p:nvPr/>
        </p:nvSpPr>
        <p:spPr>
          <a:xfrm>
            <a:off x="3049055" y="1908439"/>
            <a:ext cx="144016" cy="14400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4561223" y="1908439"/>
            <a:ext cx="144016" cy="14400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6304638" y="1908439"/>
            <a:ext cx="144016" cy="144000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lowchart: Alternate Process 3"/>
          <p:cNvSpPr/>
          <p:nvPr/>
        </p:nvSpPr>
        <p:spPr>
          <a:xfrm>
            <a:off x="3702482" y="1908439"/>
            <a:ext cx="359730" cy="141341"/>
          </a:xfrm>
          <a:prstGeom prst="flowChartAlternateProcess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/>
              <a:t>25</a:t>
            </a:r>
          </a:p>
        </p:txBody>
      </p:sp>
      <p:sp>
        <p:nvSpPr>
          <p:cNvPr id="35" name="Flowchart: Alternate Process 34"/>
          <p:cNvSpPr/>
          <p:nvPr/>
        </p:nvSpPr>
        <p:spPr>
          <a:xfrm>
            <a:off x="7261639" y="1908439"/>
            <a:ext cx="1044000" cy="144000"/>
          </a:xfrm>
          <a:prstGeom prst="flowChartAlternateProcess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/>
          </a:p>
        </p:txBody>
      </p:sp>
      <p:sp>
        <p:nvSpPr>
          <p:cNvPr id="29" name="Rectangle 273" descr="© INSCALE GmbH, 26.05.2010&#10;http://www.presentationload.com/"/>
          <p:cNvSpPr>
            <a:spLocks noChangeArrowheads="1"/>
          </p:cNvSpPr>
          <p:nvPr/>
        </p:nvSpPr>
        <p:spPr bwMode="auto">
          <a:xfrm>
            <a:off x="3121063" y="2124447"/>
            <a:ext cx="185998" cy="269548"/>
          </a:xfrm>
          <a:prstGeom prst="rect">
            <a:avLst/>
          </a:prstGeom>
          <a:solidFill>
            <a:schemeClr val="bg1">
              <a:alpha val="48000"/>
            </a:schemeClr>
          </a:solidFill>
          <a:ln w="12700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indent="-199195" algn="ctr" defTabSz="914486" eaLnBrk="0" hangingPunct="0">
              <a:spcBef>
                <a:spcPct val="50000"/>
              </a:spcBef>
            </a:pPr>
            <a:r>
              <a:rPr lang="en-US" sz="1600" b="1" dirty="0">
                <a:solidFill>
                  <a:srgbClr val="FFFFFF"/>
                </a:solidFill>
                <a:effectLst>
                  <a:outerShdw blurRad="190500" algn="ctr" rotWithShape="0">
                    <a:prstClr val="black">
                      <a:alpha val="50000"/>
                    </a:prstClr>
                  </a:outerShdw>
                </a:effectLst>
                <a:cs typeface="Arial" charset="0"/>
              </a:rPr>
              <a:t>9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906086" y="2474575"/>
            <a:ext cx="813507" cy="4438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: Rounded Corners 29"/>
          <p:cNvSpPr/>
          <p:nvPr/>
        </p:nvSpPr>
        <p:spPr>
          <a:xfrm>
            <a:off x="3747716" y="2143966"/>
            <a:ext cx="1101539" cy="10003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: Rounded Corners 30"/>
          <p:cNvSpPr/>
          <p:nvPr/>
        </p:nvSpPr>
        <p:spPr>
          <a:xfrm>
            <a:off x="3591834" y="2002625"/>
            <a:ext cx="1370339" cy="1273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: Rounded Corners 35"/>
          <p:cNvSpPr/>
          <p:nvPr/>
        </p:nvSpPr>
        <p:spPr>
          <a:xfrm>
            <a:off x="3393424" y="1908439"/>
            <a:ext cx="1721149" cy="1519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: Rounded Corners 36"/>
          <p:cNvSpPr/>
          <p:nvPr/>
        </p:nvSpPr>
        <p:spPr>
          <a:xfrm>
            <a:off x="3279434" y="1768650"/>
            <a:ext cx="1987539" cy="1811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: Rounded Corners 37"/>
          <p:cNvSpPr/>
          <p:nvPr/>
        </p:nvSpPr>
        <p:spPr>
          <a:xfrm>
            <a:off x="3121064" y="1628861"/>
            <a:ext cx="2274782" cy="20913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963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process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F9B1FD-5C09-4A60-855D-97FDC68A41CA}" type="datetime1">
              <a:rPr lang="en-US" smtClean="0"/>
              <a:t>5/12/2017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2015 itelligence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14FE87-F950-44CD-9768-D5C48F71812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837475" y="3390672"/>
            <a:ext cx="10441451" cy="1419486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tIns="99229"/>
          <a:lstStyle/>
          <a:p>
            <a:r>
              <a:rPr lang="en-US" sz="1213" b="1">
                <a:solidFill>
                  <a:srgbClr val="6C6C6C"/>
                </a:solidFill>
                <a:latin typeface="Verdana"/>
              </a:rPr>
              <a:t> </a:t>
            </a:r>
            <a:endParaRPr lang="en-US" sz="1103">
              <a:solidFill>
                <a:srgbClr val="6C6C6C"/>
              </a:solidFill>
              <a:latin typeface="Verdana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37475" y="4899423"/>
            <a:ext cx="10441451" cy="2136288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tIns="99229"/>
          <a:lstStyle/>
          <a:p>
            <a:r>
              <a:rPr lang="en-US" sz="1213" b="1">
                <a:solidFill>
                  <a:srgbClr val="6C6C6C"/>
                </a:solidFill>
                <a:latin typeface="Verdana"/>
              </a:rPr>
              <a:t> </a:t>
            </a:r>
            <a:endParaRPr lang="en-US" sz="1103">
              <a:solidFill>
                <a:srgbClr val="6C6C6C"/>
              </a:solidFill>
              <a:latin typeface="Verdana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837475" y="1666584"/>
            <a:ext cx="10441451" cy="1630006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tIns="99229"/>
          <a:lstStyle/>
          <a:p>
            <a:r>
              <a:rPr lang="en-US" sz="1213" b="1">
                <a:solidFill>
                  <a:srgbClr val="6C6C6C"/>
                </a:solidFill>
                <a:latin typeface="Verdana"/>
              </a:rPr>
              <a:t> </a:t>
            </a:r>
            <a:endParaRPr lang="en-US" sz="1103">
              <a:solidFill>
                <a:srgbClr val="6C6C6C"/>
              </a:solidFill>
              <a:latin typeface="Verdana"/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4419102" y="1795827"/>
            <a:ext cx="3502175" cy="694867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Prepare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 and get familiar with the workshop agenda, think about own topics</a:t>
            </a: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8335546" y="3479935"/>
            <a:ext cx="2778417" cy="603313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Actively participate </a:t>
            </a:r>
            <a:br>
              <a:rPr lang="en-US" sz="1213" kern="0" dirty="0">
                <a:solidFill>
                  <a:srgbClr val="000000"/>
                </a:solidFill>
                <a:latin typeface="Verdana"/>
              </a:rPr>
            </a:br>
            <a:r>
              <a:rPr lang="en-US" sz="1213" kern="0" dirty="0">
                <a:solidFill>
                  <a:srgbClr val="000000"/>
                </a:solidFill>
                <a:latin typeface="Verdana"/>
              </a:rPr>
              <a:t>in the workshops</a:t>
            </a:r>
          </a:p>
        </p:txBody>
      </p:sp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4419102" y="2609715"/>
            <a:ext cx="3502175" cy="603313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SG" sz="1213" b="1" kern="0" dirty="0">
                <a:solidFill>
                  <a:srgbClr val="000000"/>
                </a:solidFill>
                <a:latin typeface="Verdana"/>
              </a:rPr>
              <a:t>Prepare collection of documents</a:t>
            </a:r>
            <a:r>
              <a:rPr lang="en-SG" sz="1213" kern="0" dirty="0">
                <a:solidFill>
                  <a:srgbClr val="000000"/>
                </a:solidFill>
                <a:latin typeface="Verdana"/>
              </a:rPr>
              <a:t>, calculations and other artefacts relevant for your tasks within the sales process</a:t>
            </a:r>
            <a:endParaRPr lang="en-US" sz="1213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auto">
          <a:xfrm>
            <a:off x="8335546" y="4129487"/>
            <a:ext cx="2778417" cy="603850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Describe functional requirements</a:t>
            </a:r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auto">
          <a:xfrm>
            <a:off x="4419102" y="5979080"/>
            <a:ext cx="3502175" cy="772480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Support completion of 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the Blueprint</a:t>
            </a:r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1837474" y="1666583"/>
            <a:ext cx="1422988" cy="397316"/>
          </a:xfrm>
          <a:prstGeom prst="rect">
            <a:avLst/>
          </a:prstGeom>
          <a:solidFill>
            <a:srgbClr val="D40030"/>
          </a:solidFill>
          <a:ln w="12700">
            <a:solidFill>
              <a:srgbClr val="CACB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44" b="1" noProof="1">
                <a:solidFill>
                  <a:srgbClr val="FFFFFF"/>
                </a:solidFill>
                <a:latin typeface="Verdana"/>
              </a:rPr>
              <a:t>Before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1837474" y="3383670"/>
            <a:ext cx="1422988" cy="397316"/>
          </a:xfrm>
          <a:prstGeom prst="rect">
            <a:avLst/>
          </a:prstGeom>
          <a:solidFill>
            <a:srgbClr val="D40030"/>
          </a:solidFill>
          <a:ln w="12700">
            <a:solidFill>
              <a:srgbClr val="CACB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44" b="1" noProof="1">
                <a:solidFill>
                  <a:srgbClr val="FFFFFF"/>
                </a:solidFill>
                <a:latin typeface="Verdana"/>
              </a:rPr>
              <a:t>During</a:t>
            </a: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1837476" y="5130298"/>
            <a:ext cx="1422987" cy="397316"/>
          </a:xfrm>
          <a:prstGeom prst="rect">
            <a:avLst/>
          </a:prstGeom>
          <a:solidFill>
            <a:srgbClr val="D40030"/>
          </a:solidFill>
          <a:ln w="12700">
            <a:solidFill>
              <a:srgbClr val="CACB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44" b="1" noProof="1">
                <a:solidFill>
                  <a:srgbClr val="FFFFFF"/>
                </a:solidFill>
                <a:latin typeface="Verdana"/>
              </a:rPr>
              <a:t>After</a:t>
            </a: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4419102" y="3479935"/>
            <a:ext cx="3502175" cy="1253402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Gather and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discuss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 requirements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77" y="708240"/>
            <a:ext cx="2214061" cy="817341"/>
          </a:xfrm>
          <a:prstGeom prst="rect">
            <a:avLst/>
          </a:prstGeom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35" y="564593"/>
            <a:ext cx="1968034" cy="1023227"/>
          </a:xfrm>
          <a:prstGeom prst="rect">
            <a:avLst/>
          </a:prstGeom>
        </p:spPr>
      </p:pic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4419101" y="5117348"/>
            <a:ext cx="3502175" cy="695645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  <a:miter lim="800000"/>
            <a:headEnd/>
            <a:tailEnd/>
          </a:ln>
        </p:spPr>
        <p:txBody>
          <a:bodyPr lIns="79383" tIns="39692" rIns="79383" bIns="39692" anchor="ctr"/>
          <a:lstStyle/>
          <a:p>
            <a:pPr algn="ctr" defTabSz="1008126">
              <a:spcBef>
                <a:spcPts val="331"/>
              </a:spcBef>
              <a:buClr>
                <a:srgbClr val="D40030"/>
              </a:buClr>
              <a:defRPr/>
            </a:pPr>
            <a:r>
              <a:rPr lang="en-US" sz="1213" b="1" kern="0" dirty="0">
                <a:solidFill>
                  <a:srgbClr val="000000"/>
                </a:solidFill>
                <a:latin typeface="Verdana"/>
              </a:rPr>
              <a:t>Read and confirm </a:t>
            </a:r>
            <a:r>
              <a:rPr lang="en-US" sz="1213" kern="0" dirty="0">
                <a:solidFill>
                  <a:srgbClr val="000000"/>
                </a:solidFill>
                <a:latin typeface="Verdana"/>
              </a:rPr>
              <a:t>workshop minutes</a:t>
            </a:r>
          </a:p>
        </p:txBody>
      </p:sp>
    </p:spTree>
    <p:extLst>
      <p:ext uri="{BB962C8B-B14F-4D97-AF65-F5344CB8AC3E}">
        <p14:creationId xmlns:p14="http://schemas.microsoft.com/office/powerpoint/2010/main" val="76402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1- 3 : 29-05-2017 to 31-05-2017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Introducing Discussion</a:t>
            </a:r>
          </a:p>
          <a:p>
            <a:r>
              <a:rPr lang="en-SG" sz="2000" dirty="0"/>
              <a:t>Introduction + short demo</a:t>
            </a:r>
          </a:p>
          <a:p>
            <a:r>
              <a:rPr lang="en-SG" sz="2000" dirty="0"/>
              <a:t>Align project structure across account teams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2 - 3 Groups from Sales (each one day)</a:t>
            </a:r>
            <a:endParaRPr lang="en-SG" sz="2000" dirty="0"/>
          </a:p>
          <a:p>
            <a:r>
              <a:rPr lang="en-SG" sz="2000" dirty="0"/>
              <a:t>Discuss Requirements Sales Process end-to-end</a:t>
            </a:r>
          </a:p>
          <a:p>
            <a:pPr lvl="1"/>
            <a:r>
              <a:rPr lang="en-SG" sz="2000" dirty="0"/>
              <a:t>Requirements for general process</a:t>
            </a:r>
          </a:p>
          <a:p>
            <a:pPr lvl="1"/>
            <a:r>
              <a:rPr lang="en-SG" sz="2000" dirty="0"/>
              <a:t>Specifics for different phases (LOI, development, pre-serial, serial)</a:t>
            </a:r>
          </a:p>
          <a:p>
            <a:r>
              <a:rPr lang="en-SG" sz="2000" dirty="0"/>
              <a:t>Align vocabulary used in CPQ</a:t>
            </a:r>
          </a:p>
          <a:p>
            <a:r>
              <a:rPr lang="en-SG" sz="2000" dirty="0"/>
              <a:t>Special topic: Applications of volume-based changes, depreciation</a:t>
            </a:r>
          </a:p>
          <a:p>
            <a:r>
              <a:rPr lang="en-SG" sz="2000" dirty="0"/>
              <a:t>Special topic: Approval Processes &amp; Validation</a:t>
            </a:r>
          </a:p>
          <a:p>
            <a:r>
              <a:rPr lang="en-SG" sz="2000" dirty="0"/>
              <a:t>Special topic: Document Outputs</a:t>
            </a:r>
          </a:p>
          <a:p>
            <a:r>
              <a:rPr lang="en-SG" sz="2000" dirty="0"/>
              <a:t>Summary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1200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0249867" y="2268463"/>
            <a:ext cx="2761171" cy="30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Sales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G. </a:t>
            </a:r>
            <a:r>
              <a:rPr lang="en-GB" sz="1800" dirty="0" err="1">
                <a:solidFill>
                  <a:schemeClr val="bg2"/>
                </a:solidFill>
              </a:rPr>
              <a:t>Seror</a:t>
            </a:r>
            <a:r>
              <a:rPr lang="en-GB" sz="1800" dirty="0">
                <a:solidFill>
                  <a:schemeClr val="bg2"/>
                </a:solidFill>
              </a:rPr>
              <a:t> (RNPO)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P. Gautier (BMW)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</a:t>
            </a:r>
            <a:r>
              <a:rPr lang="en-GB" sz="1800" dirty="0" err="1">
                <a:solidFill>
                  <a:schemeClr val="bg2"/>
                </a:solidFill>
              </a:rPr>
              <a:t>Tiao</a:t>
            </a:r>
            <a:r>
              <a:rPr lang="en-GB" sz="1800" dirty="0">
                <a:solidFill>
                  <a:schemeClr val="bg2"/>
                </a:solidFill>
              </a:rPr>
              <a:t> (DAI / VW)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Mensah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M. </a:t>
            </a:r>
            <a:r>
              <a:rPr lang="en-GB" sz="1800" dirty="0" err="1">
                <a:solidFill>
                  <a:schemeClr val="bg2"/>
                </a:solidFill>
              </a:rPr>
              <a:t>Grumelart</a:t>
            </a:r>
            <a:r>
              <a:rPr lang="en-GB" sz="1800" dirty="0">
                <a:solidFill>
                  <a:schemeClr val="bg2"/>
                </a:solidFill>
              </a:rPr>
              <a:t>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T. Nakano (Toyota)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N. Yamashita (Toyota)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18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4: 01-06-2017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Summary Preparation for Different Groups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Introduction Session for Cost Planning &amp; Control, Engineering, Accounting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Cost Planning &amp; Price Application Process</a:t>
            </a:r>
          </a:p>
          <a:p>
            <a:r>
              <a:rPr lang="en-SG" sz="2000" dirty="0"/>
              <a:t>Discuss as-is and to-be process</a:t>
            </a:r>
          </a:p>
          <a:p>
            <a:r>
              <a:rPr lang="en-SG" sz="2000" dirty="0"/>
              <a:t>JASON </a:t>
            </a:r>
          </a:p>
          <a:p>
            <a:r>
              <a:rPr lang="en-SG" sz="2000" dirty="0"/>
              <a:t>Time of material creation (after LOI) </a:t>
            </a:r>
            <a:br>
              <a:rPr lang="en-SG" sz="2000" dirty="0"/>
            </a:br>
            <a:r>
              <a:rPr lang="en-SG" sz="2000" dirty="0"/>
              <a:t>&amp; Prototype Materials, Development costs</a:t>
            </a:r>
          </a:p>
          <a:p>
            <a:r>
              <a:rPr lang="en-SG" sz="2000" dirty="0"/>
              <a:t>Price Change Application &amp; Compliance</a:t>
            </a:r>
          </a:p>
          <a:p>
            <a:r>
              <a:rPr lang="en-SG" sz="2000" dirty="0"/>
              <a:t>Order Management (5 different cases)</a:t>
            </a:r>
          </a:p>
          <a:p>
            <a:r>
              <a:rPr lang="en-SG" sz="2000" dirty="0"/>
              <a:t>Outlook on sales administration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Engineering Inputs</a:t>
            </a:r>
          </a:p>
          <a:p>
            <a:r>
              <a:rPr lang="en-SG" sz="2000" dirty="0"/>
              <a:t>Prototype</a:t>
            </a:r>
          </a:p>
          <a:p>
            <a:r>
              <a:rPr lang="en-SG" sz="2000" dirty="0"/>
              <a:t>Technical Documentation</a:t>
            </a:r>
          </a:p>
          <a:p>
            <a:pPr marL="0" indent="0">
              <a:buNone/>
            </a:pPr>
            <a:endParaRPr lang="en-SG" sz="2000" b="1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8712832" y="3072508"/>
            <a:ext cx="1969083" cy="2684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Cost Planning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S. Roi</a:t>
            </a:r>
            <a:endParaRPr lang="en-GB" sz="1600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6519474" y="3072506"/>
            <a:ext cx="1969083" cy="2684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Accounting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C. </a:t>
            </a:r>
            <a:r>
              <a:rPr lang="en-GB" sz="1600" dirty="0" err="1">
                <a:solidFill>
                  <a:schemeClr val="bg2"/>
                </a:solidFill>
              </a:rPr>
              <a:t>Lefresne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0935313" y="3072507"/>
            <a:ext cx="1969083" cy="2684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Cost Control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T. </a:t>
            </a:r>
            <a:r>
              <a:rPr lang="en-GB" sz="1600" dirty="0" err="1">
                <a:solidFill>
                  <a:schemeClr val="bg2"/>
                </a:solidFill>
              </a:rPr>
              <a:t>Bourderioux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10955833" y="5974248"/>
            <a:ext cx="1969083" cy="1262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Engineering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D. </a:t>
            </a:r>
            <a:r>
              <a:rPr lang="en-GB" sz="1600" dirty="0" err="1">
                <a:solidFill>
                  <a:schemeClr val="bg2"/>
                </a:solidFill>
              </a:rPr>
              <a:t>Pantale</a:t>
            </a:r>
            <a:endParaRPr lang="en-GB" sz="1600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A. </a:t>
            </a:r>
            <a:r>
              <a:rPr lang="en-GB" sz="1600" dirty="0" err="1">
                <a:solidFill>
                  <a:schemeClr val="bg2"/>
                </a:solidFill>
              </a:rPr>
              <a:t>Sarzier</a:t>
            </a:r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5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5: 02-06-2017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IT Department &amp; In Mind Development</a:t>
            </a:r>
          </a:p>
          <a:p>
            <a:r>
              <a:rPr lang="en-SG" sz="2000" dirty="0"/>
              <a:t>Infrastructure &amp; Integration</a:t>
            </a:r>
          </a:p>
          <a:p>
            <a:r>
              <a:rPr lang="en-SG" sz="2000" dirty="0"/>
              <a:t>Export/ Import ERP (prices)</a:t>
            </a:r>
          </a:p>
          <a:p>
            <a:r>
              <a:rPr lang="en-SG" sz="2000" dirty="0"/>
              <a:t>Special Topics, e.g. Part-Material Mapping</a:t>
            </a:r>
          </a:p>
          <a:p>
            <a:r>
              <a:rPr lang="en-SG" sz="2000" dirty="0"/>
              <a:t>Time of material creation (after LOI) &amp; Prototype Materials, Development costs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Sales Process Summary from Different Groups</a:t>
            </a:r>
          </a:p>
          <a:p>
            <a:r>
              <a:rPr lang="en-SG" sz="2000" dirty="0"/>
              <a:t>Summary of commonalities</a:t>
            </a:r>
          </a:p>
          <a:p>
            <a:r>
              <a:rPr lang="en-SG" sz="2000" dirty="0"/>
              <a:t>Discussion and Conclusion</a:t>
            </a:r>
          </a:p>
          <a:p>
            <a:endParaRPr lang="en-SG" sz="2000" dirty="0"/>
          </a:p>
          <a:p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Wrap-Up / Next Steps</a:t>
            </a:r>
          </a:p>
          <a:p>
            <a:endParaRPr lang="en-SG" sz="2000" b="1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10248068" y="3636615"/>
            <a:ext cx="2690961" cy="2808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Sales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G. </a:t>
            </a:r>
            <a:r>
              <a:rPr lang="en-GB" sz="1800" dirty="0" err="1">
                <a:solidFill>
                  <a:schemeClr val="bg2"/>
                </a:solidFill>
              </a:rPr>
              <a:t>Seror</a:t>
            </a:r>
            <a:r>
              <a:rPr lang="en-GB" sz="1800" dirty="0">
                <a:solidFill>
                  <a:schemeClr val="bg2"/>
                </a:solidFill>
              </a:rPr>
              <a:t> (RNPO)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P. Gautier (BMW)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</a:t>
            </a:r>
            <a:r>
              <a:rPr lang="en-GB" sz="1800" dirty="0" err="1">
                <a:solidFill>
                  <a:schemeClr val="bg2"/>
                </a:solidFill>
              </a:rPr>
              <a:t>Tiao</a:t>
            </a:r>
            <a:r>
              <a:rPr lang="en-GB" sz="1800" dirty="0">
                <a:solidFill>
                  <a:schemeClr val="bg2"/>
                </a:solidFill>
              </a:rPr>
              <a:t> (DAI / VW)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Mensah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M. </a:t>
            </a:r>
            <a:r>
              <a:rPr lang="en-GB" sz="1800" dirty="0" err="1">
                <a:solidFill>
                  <a:schemeClr val="bg2"/>
                </a:solidFill>
              </a:rPr>
              <a:t>Grumelart</a:t>
            </a:r>
            <a:r>
              <a:rPr lang="en-GB" sz="1800" dirty="0">
                <a:solidFill>
                  <a:schemeClr val="bg2"/>
                </a:solidFill>
              </a:rPr>
              <a:t>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T. Nakano (Toyota)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N. Yamashita (Toyota)</a:t>
            </a:r>
            <a:endParaRPr lang="en-US" sz="1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10249868" y="1620839"/>
            <a:ext cx="2689162" cy="1655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IT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Bertrand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Y. Carrel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F. Fort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319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Q&amp;A</a:t>
            </a:r>
          </a:p>
        </p:txBody>
      </p:sp>
      <p:pic>
        <p:nvPicPr>
          <p:cNvPr id="4" name="Picture 3" descr="Résultat de recherche d'images pour &quot;on a besoin de vous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787" y="1404367"/>
            <a:ext cx="10010802" cy="5616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9350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b="1" dirty="0">
                <a:latin typeface="Verdana" pitchFamily="34" charset="0"/>
              </a:rPr>
              <a:t>Steering Committee (monthly)</a:t>
            </a:r>
            <a:endParaRPr lang="en-GB" sz="3200" b="1" dirty="0">
              <a:latin typeface="Verdana" pitchFamily="34" charset="0"/>
              <a:sym typeface="Wingdings" pitchFamily="2" charset="2"/>
            </a:endParaRPr>
          </a:p>
        </p:txBody>
      </p:sp>
      <p:sp>
        <p:nvSpPr>
          <p:cNvPr id="6" name="Abgerundetes Rechteck 7"/>
          <p:cNvSpPr/>
          <p:nvPr/>
        </p:nvSpPr>
        <p:spPr bwMode="auto">
          <a:xfrm>
            <a:off x="744811" y="1332359"/>
            <a:ext cx="11336383" cy="5013101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Overall responsibility for the whole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project management plan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Make project infrastructure available (project location)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changes to the project scope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Provide active sponsorship for the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and ensure resource allocation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Authorise the project team to make decisions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and implement required organisational changes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Approve, release and follow-up the project budget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Continuously check and approve project progress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Handling of escalated decisions, issues and change requests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Approve completion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5416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7"/>
          <p:cNvSpPr/>
          <p:nvPr/>
        </p:nvSpPr>
        <p:spPr bwMode="auto">
          <a:xfrm>
            <a:off x="744810" y="1347451"/>
            <a:ext cx="11336383" cy="5013101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Monitoring </a:t>
            </a:r>
            <a:r>
              <a:rPr lang="fr-FR" sz="1600" dirty="0" err="1"/>
              <a:t>tasks</a:t>
            </a:r>
            <a:r>
              <a:rPr lang="fr-FR" sz="1600" dirty="0"/>
              <a:t> in </a:t>
            </a:r>
            <a:r>
              <a:rPr lang="fr-FR" sz="1600" dirty="0" err="1"/>
              <a:t>progress</a:t>
            </a:r>
            <a:r>
              <a:rPr lang="fr-FR" sz="1600" dirty="0"/>
              <a:t>, </a:t>
            </a:r>
            <a:r>
              <a:rPr lang="fr-FR" sz="1600" dirty="0" err="1"/>
              <a:t>deliverables</a:t>
            </a:r>
            <a:r>
              <a:rPr lang="fr-FR" sz="1600" dirty="0"/>
              <a:t>, action plans and </a:t>
            </a:r>
            <a:r>
              <a:rPr lang="fr-FR" sz="1600" dirty="0" err="1"/>
              <a:t>associated</a:t>
            </a:r>
            <a:r>
              <a:rPr lang="fr-FR" sz="1600" dirty="0"/>
              <a:t> </a:t>
            </a:r>
            <a:r>
              <a:rPr lang="fr-FR" sz="1600" dirty="0" err="1"/>
              <a:t>resources</a:t>
            </a:r>
            <a:r>
              <a:rPr lang="fr-FR" sz="1600" dirty="0"/>
              <a:t>.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Checking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the </a:t>
            </a:r>
            <a:r>
              <a:rPr lang="fr-FR" sz="1600" dirty="0" err="1"/>
              <a:t>approach</a:t>
            </a:r>
            <a:r>
              <a:rPr lang="fr-FR" sz="1600" dirty="0"/>
              <a:t> and </a:t>
            </a:r>
            <a:r>
              <a:rPr lang="fr-FR" sz="1600" dirty="0" err="1"/>
              <a:t>procedures</a:t>
            </a:r>
            <a:r>
              <a:rPr lang="fr-FR" sz="1600" dirty="0"/>
              <a:t> </a:t>
            </a:r>
            <a:r>
              <a:rPr lang="fr-FR" sz="1600" dirty="0" err="1"/>
              <a:t>specified</a:t>
            </a:r>
            <a:r>
              <a:rPr lang="fr-FR" sz="1600" dirty="0"/>
              <a:t> in the PQP are </a:t>
            </a:r>
            <a:r>
              <a:rPr lang="fr-FR" sz="1600" dirty="0" err="1"/>
              <a:t>properly</a:t>
            </a:r>
            <a:r>
              <a:rPr lang="fr-FR" sz="1600" dirty="0"/>
              <a:t> </a:t>
            </a:r>
            <a:r>
              <a:rPr lang="fr-FR" sz="1600" dirty="0" err="1"/>
              <a:t>applied</a:t>
            </a:r>
            <a:r>
              <a:rPr lang="fr-FR" sz="1600" dirty="0"/>
              <a:t>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Operational</a:t>
            </a:r>
            <a:r>
              <a:rPr lang="fr-FR" sz="1600" dirty="0"/>
              <a:t> management of the </a:t>
            </a:r>
            <a:r>
              <a:rPr lang="fr-FR" sz="1600" dirty="0" err="1"/>
              <a:t>project</a:t>
            </a:r>
            <a:r>
              <a:rPr lang="fr-FR" sz="1600" dirty="0"/>
              <a:t>.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Budget monitoring, planning, </a:t>
            </a:r>
            <a:r>
              <a:rPr lang="fr-FR" sz="1600" dirty="0" err="1"/>
              <a:t>resources</a:t>
            </a:r>
            <a:r>
              <a:rPr lang="fr-FR" sz="1600" dirty="0"/>
              <a:t>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Pre</a:t>
            </a:r>
            <a:r>
              <a:rPr lang="fr-FR" sz="1600" dirty="0"/>
              <a:t>-validation of </a:t>
            </a:r>
            <a:r>
              <a:rPr lang="fr-FR" sz="1600" dirty="0" err="1"/>
              <a:t>deliverables</a:t>
            </a:r>
            <a:r>
              <a:rPr lang="fr-FR" sz="1600" dirty="0"/>
              <a:t>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Identification of </a:t>
            </a:r>
            <a:r>
              <a:rPr lang="fr-FR" sz="1600" dirty="0" err="1"/>
              <a:t>bottlenecks</a:t>
            </a:r>
            <a:r>
              <a:rPr lang="fr-FR" sz="1600" dirty="0"/>
              <a:t> / </a:t>
            </a:r>
            <a:r>
              <a:rPr lang="fr-FR" sz="1600" dirty="0" err="1"/>
              <a:t>Sticking</a:t>
            </a:r>
            <a:r>
              <a:rPr lang="fr-FR" sz="1600" dirty="0"/>
              <a:t> points , </a:t>
            </a:r>
            <a:r>
              <a:rPr lang="fr-FR" sz="1600" dirty="0" err="1"/>
              <a:t>their</a:t>
            </a:r>
            <a:r>
              <a:rPr lang="fr-FR" sz="1600" dirty="0"/>
              <a:t> solution or </a:t>
            </a:r>
            <a:r>
              <a:rPr lang="fr-FR" sz="1600" dirty="0" err="1"/>
              <a:t>their</a:t>
            </a:r>
            <a:r>
              <a:rPr lang="fr-FR" sz="1600" dirty="0"/>
              <a:t> </a:t>
            </a:r>
            <a:r>
              <a:rPr lang="fr-FR" sz="1600" dirty="0" err="1"/>
              <a:t>transfer</a:t>
            </a:r>
            <a:r>
              <a:rPr lang="fr-FR" sz="1600" dirty="0"/>
              <a:t> 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Preparation</a:t>
            </a:r>
            <a:r>
              <a:rPr lang="fr-FR" sz="1600" dirty="0"/>
              <a:t> of </a:t>
            </a:r>
            <a:r>
              <a:rPr lang="fr-FR" sz="1600" dirty="0" err="1"/>
              <a:t>steering</a:t>
            </a:r>
            <a:r>
              <a:rPr lang="fr-FR" sz="1600" dirty="0"/>
              <a:t> </a:t>
            </a:r>
            <a:r>
              <a:rPr lang="fr-FR" sz="1600" dirty="0" err="1"/>
              <a:t>committees</a:t>
            </a:r>
            <a:r>
              <a:rPr lang="fr-FR" sz="1600" dirty="0"/>
              <a:t> and </a:t>
            </a:r>
            <a:r>
              <a:rPr lang="fr-FR" sz="1600" dirty="0" err="1"/>
              <a:t>synchronization</a:t>
            </a:r>
            <a:r>
              <a:rPr lang="fr-FR" sz="1600" dirty="0"/>
              <a:t> of IT </a:t>
            </a:r>
            <a:r>
              <a:rPr lang="fr-FR" sz="1600" dirty="0" err="1"/>
              <a:t>projects</a:t>
            </a:r>
            <a:endParaRPr lang="fr-FR" sz="1600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b="1" dirty="0">
                <a:latin typeface="Verdana" pitchFamily="34" charset="0"/>
              </a:rPr>
              <a:t>Project Committee (weekly)</a:t>
            </a:r>
            <a:endParaRPr lang="en-GB" sz="3200" b="1" dirty="0">
              <a:latin typeface="Verdan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276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b="1" dirty="0">
                <a:latin typeface="Verdana" pitchFamily="34" charset="0"/>
                <a:sym typeface="Wingdings" pitchFamily="2" charset="2"/>
              </a:rPr>
              <a:t>Project Manager</a:t>
            </a:r>
          </a:p>
        </p:txBody>
      </p:sp>
      <p:sp>
        <p:nvSpPr>
          <p:cNvPr id="5" name="Abgerundetes Rechteck 7"/>
          <p:cNvSpPr/>
          <p:nvPr/>
        </p:nvSpPr>
        <p:spPr bwMode="auto">
          <a:xfrm>
            <a:off x="857699" y="1692399"/>
            <a:ext cx="11552407" cy="4968551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Control the scope of the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control all major project deliverables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Identify and monitor risks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control the project budget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control the project duration and milestones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manage the internal and external resources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manage quality activities in the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execute communication activities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Follow up on issues, decisions and change requests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Travel management (hotel, flights, dinner etc.)</a:t>
            </a:r>
          </a:p>
        </p:txBody>
      </p:sp>
    </p:spTree>
    <p:extLst>
      <p:ext uri="{BB962C8B-B14F-4D97-AF65-F5344CB8AC3E}">
        <p14:creationId xmlns:p14="http://schemas.microsoft.com/office/powerpoint/2010/main" val="967060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600"/>
              </a:spcBef>
              <a:buClr>
                <a:srgbClr val="C00000"/>
              </a:buClr>
            </a:pPr>
            <a:r>
              <a:rPr lang="en-GB" sz="3200" b="1" dirty="0">
                <a:latin typeface="Verdana" pitchFamily="34" charset="0"/>
                <a:sym typeface="Wingdings" pitchFamily="2" charset="2"/>
              </a:rPr>
              <a:t>BPO : Sales process owner</a:t>
            </a:r>
          </a:p>
        </p:txBody>
      </p:sp>
      <p:sp>
        <p:nvSpPr>
          <p:cNvPr id="5" name="Abgerundetes Rechteck 21"/>
          <p:cNvSpPr/>
          <p:nvPr/>
        </p:nvSpPr>
        <p:spPr bwMode="auto">
          <a:xfrm>
            <a:off x="857699" y="1730953"/>
            <a:ext cx="11840440" cy="4929998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The Sales process owner is the person with responsibility for own business perimeter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If changes to the current business processes are needed, the Sales process owner is the driver of such changes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Must have a global view of processes in order to avoid sub-optimisation locally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Shall push for use of global processes whenever possible instead of local variants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Conceptual process design and decisions on request from the project teams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Eventual escalation to Project Management when decisions cannot be taken without broader participation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Ensure that the critical decisions get the needed buy in from the business units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8411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888827" y="1476375"/>
            <a:ext cx="11612259" cy="5688632"/>
            <a:chOff x="313041" y="548399"/>
            <a:chExt cx="11612259" cy="5688632"/>
          </a:xfrm>
        </p:grpSpPr>
        <p:sp>
          <p:nvSpPr>
            <p:cNvPr id="30" name="Rectangle à coins arrondis 29"/>
            <p:cNvSpPr/>
            <p:nvPr/>
          </p:nvSpPr>
          <p:spPr>
            <a:xfrm>
              <a:off x="371475" y="548399"/>
              <a:ext cx="3638550" cy="3008578"/>
            </a:xfrm>
            <a:prstGeom prst="roundRect">
              <a:avLst/>
            </a:prstGeom>
            <a:gradFill rotWithShape="1">
              <a:gsLst>
                <a:gs pos="0">
                  <a:srgbClr val="0070C0">
                    <a:shade val="51000"/>
                    <a:satMod val="130000"/>
                  </a:srgbClr>
                </a:gs>
                <a:gs pos="80000">
                  <a:srgbClr val="0070C0">
                    <a:shade val="93000"/>
                    <a:satMod val="130000"/>
                  </a:srgbClr>
                </a:gs>
                <a:gs pos="100000">
                  <a:srgbClr val="0070C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CPQ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(Configure Price Quote)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 MASTER AND STRUCTURE ALL PRODUCT LIFE IN A SAME TOOL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Request</a:t>
              </a: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for </a:t>
              </a: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Quotation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Developement</a:t>
              </a: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phase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Mass production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After</a:t>
              </a: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Sales  </a:t>
              </a: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23900" y="5003919"/>
              <a:ext cx="2085975" cy="801064"/>
            </a:xfrm>
            <a:prstGeom prst="roundRect">
              <a:avLst>
                <a:gd name="adj" fmla="val 10199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Time saving as Administrative task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automatized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,</a:t>
              </a: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244163" y="5524070"/>
              <a:ext cx="3051861" cy="566607"/>
            </a:xfrm>
            <a:prstGeom prst="roundRect">
              <a:avLst>
                <a:gd name="adj" fmla="val 9714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Added value in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structuration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-&gt; development of  Sales Planning</a:t>
              </a:r>
            </a:p>
          </p:txBody>
        </p:sp>
        <p:sp>
          <p:nvSpPr>
            <p:cNvPr id="33" name="Rectangle à coins arrondis 32"/>
            <p:cNvSpPr/>
            <p:nvPr/>
          </p:nvSpPr>
          <p:spPr>
            <a:xfrm>
              <a:off x="8391525" y="584635"/>
              <a:ext cx="3533775" cy="2972342"/>
            </a:xfrm>
            <a:prstGeom prst="roundRect">
              <a:avLst/>
            </a:prstGeom>
            <a:gradFill rotWithShape="1">
              <a:gsLst>
                <a:gs pos="0">
                  <a:srgbClr val="0070C0">
                    <a:shade val="51000"/>
                    <a:satMod val="130000"/>
                  </a:srgbClr>
                </a:gs>
                <a:gs pos="80000">
                  <a:srgbClr val="0070C0">
                    <a:shade val="93000"/>
                    <a:satMod val="130000"/>
                  </a:srgbClr>
                </a:gs>
                <a:gs pos="100000">
                  <a:srgbClr val="0070C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CRM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(Customer Relation Management)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UNIQUE CUSTOMER DATA BASIS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 customer relationship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Project management </a:t>
              </a: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7119518" y="5594939"/>
              <a:ext cx="4272381" cy="642092"/>
            </a:xfrm>
            <a:prstGeom prst="roundRect">
              <a:avLst>
                <a:gd name="adj" fmla="val 8416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Daily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relationship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improved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with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Customers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Reactivity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reinforced</a:t>
              </a: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endParaRPr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4352925" y="584635"/>
              <a:ext cx="3724275" cy="2991391"/>
            </a:xfrm>
            <a:prstGeom prst="roundRect">
              <a:avLst/>
            </a:prstGeom>
            <a:gradFill rotWithShape="1">
              <a:gsLst>
                <a:gs pos="0">
                  <a:srgbClr val="0070C0">
                    <a:shade val="51000"/>
                    <a:satMod val="130000"/>
                  </a:srgbClr>
                </a:gs>
                <a:gs pos="80000">
                  <a:srgbClr val="0070C0">
                    <a:shade val="93000"/>
                    <a:satMod val="130000"/>
                  </a:srgbClr>
                </a:gs>
                <a:gs pos="100000">
                  <a:srgbClr val="0070C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CPQ 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(Configure Price Quote)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 MONITOR SALES ACTIVITY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&amp; DEVELOP SALES ANALYSIS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Efficient  reporting/dashboard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Activity tracking (tooling, </a:t>
              </a:r>
              <a:r>
                <a:rPr kumimoji="0" lang="en-GB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dvpt</a:t>
              </a: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cost…)</a:t>
              </a: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370566" y="4039070"/>
              <a:ext cx="2586706" cy="541777"/>
            </a:xfrm>
            <a:prstGeom prst="roundRect">
              <a:avLst>
                <a:gd name="adj" fmla="val 9714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Information is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centralised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shared and capitalized</a:t>
              </a: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7441833" y="3863912"/>
              <a:ext cx="3865563" cy="1581031"/>
            </a:xfrm>
            <a:prstGeom prst="roundRect">
              <a:avLst>
                <a:gd name="adj" fmla="val 8416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-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Automatic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Sales performance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extract</a:t>
              </a: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Formal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margin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follow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up 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Link and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follow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up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from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TMA to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order</a:t>
              </a: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Lead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to efficient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reporting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  <a:sym typeface="Wingdings" pitchFamily="2" charset="2"/>
                </a:rPr>
                <a:t>(MSAP / MZK /BUDGET…. </a:t>
              </a: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313041" y="4004783"/>
              <a:ext cx="2586706" cy="541777"/>
            </a:xfrm>
            <a:prstGeom prst="roundRect">
              <a:avLst>
                <a:gd name="adj" fmla="val 9714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Uniform process for all Customers 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437366" y="4812473"/>
              <a:ext cx="2586706" cy="488454"/>
            </a:xfrm>
            <a:prstGeom prst="roundRect">
              <a:avLst>
                <a:gd name="adj" fmla="val 9714"/>
              </a:avLst>
            </a:prstGeom>
            <a:gradFill rotWithShape="1">
              <a:gsLst>
                <a:gs pos="0">
                  <a:srgbClr val="808000">
                    <a:shade val="51000"/>
                    <a:satMod val="130000"/>
                  </a:srgbClr>
                </a:gs>
                <a:gs pos="80000">
                  <a:srgbClr val="808000">
                    <a:shade val="93000"/>
                    <a:satMod val="130000"/>
                  </a:srgbClr>
                </a:gs>
                <a:gs pos="100000">
                  <a:srgbClr val="808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Up to date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tool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to </a:t>
              </a: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make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projection and 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098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b="1" dirty="0">
                <a:latin typeface="Verdana" pitchFamily="34" charset="0"/>
                <a:sym typeface="Wingdings" pitchFamily="2" charset="2"/>
              </a:rPr>
              <a:t>Consultant (In Mind)</a:t>
            </a:r>
          </a:p>
        </p:txBody>
      </p:sp>
      <p:sp>
        <p:nvSpPr>
          <p:cNvPr id="5" name="Abgerundetes Rechteck 13"/>
          <p:cNvSpPr/>
          <p:nvPr/>
        </p:nvSpPr>
        <p:spPr bwMode="auto">
          <a:xfrm>
            <a:off x="857699" y="1698649"/>
            <a:ext cx="11552408" cy="5250333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Collect data and information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Invite/ conduct meetings with representatives from the business when needed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Ensure the quality of master data within own area and coordination of master data towards other groups in the project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Customize, prototype and develop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Create specifications for development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Plan and conduct workshops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Work out manuals and documentation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Carry out tests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Train key/end users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Follow-up and report to project management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Hyper care activities after go live</a:t>
            </a:r>
          </a:p>
        </p:txBody>
      </p:sp>
    </p:spTree>
    <p:extLst>
      <p:ext uri="{BB962C8B-B14F-4D97-AF65-F5344CB8AC3E}">
        <p14:creationId xmlns:p14="http://schemas.microsoft.com/office/powerpoint/2010/main" val="2247350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857699" y="372664"/>
            <a:ext cx="10184256" cy="382986"/>
          </a:xfrm>
        </p:spPr>
        <p:txBody>
          <a:bodyPr/>
          <a:lstStyle/>
          <a:p>
            <a:r>
              <a:rPr lang="en-GB" sz="3200" b="1" dirty="0">
                <a:latin typeface="Verdana" pitchFamily="34" charset="0"/>
                <a:sym typeface="Wingdings" pitchFamily="2" charset="2"/>
              </a:rPr>
              <a:t>Key users (spec &amp; testing)</a:t>
            </a:r>
          </a:p>
        </p:txBody>
      </p:sp>
      <p:sp>
        <p:nvSpPr>
          <p:cNvPr id="5" name="Abgerundetes Rechteck 16"/>
          <p:cNvSpPr/>
          <p:nvPr/>
        </p:nvSpPr>
        <p:spPr bwMode="auto">
          <a:xfrm>
            <a:off x="857699" y="1748486"/>
            <a:ext cx="11768432" cy="4840457"/>
          </a:xfrm>
          <a:prstGeom prst="roundRect">
            <a:avLst>
              <a:gd name="adj" fmla="val 454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tlCol="0" anchor="ctr"/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Assist the consultant/team lead in all aspects of the project according to description from consultant/team lead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Key users are to share all their knowledge about as-is processes and desired to-be processes</a:t>
            </a:r>
          </a:p>
          <a:p>
            <a:pPr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After go live for the key users :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Day-to-day support to end users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Review incidents and resolve where possible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Escalate</a:t>
            </a:r>
            <a:r>
              <a:rPr lang="en-GB" sz="1200" dirty="0"/>
              <a:t> </a:t>
            </a:r>
            <a:r>
              <a:rPr lang="en-GB" sz="1600" dirty="0"/>
              <a:t>incidents to a consultant when relevant</a:t>
            </a:r>
          </a:p>
          <a:p>
            <a:pPr marL="702411" lvl="1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Monitor the individual end users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In case of changes to the system after go live, the key users are responsible for testing before moving customizing to production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Key users can also be trainer(s). Will be nominated later</a:t>
            </a:r>
            <a:endParaRPr lang="en-US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3962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On-Site 9 May to 12 May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Preparation of Kick-off Meeting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Meeting with IT (infrastructure, SAP Basis)</a:t>
            </a:r>
            <a:br>
              <a:rPr lang="en-SG" dirty="0"/>
            </a:br>
            <a:r>
              <a:rPr lang="en-SG" dirty="0"/>
              <a:t>   ⁃    landscape/ Integration in general (ERP, other external systems)</a:t>
            </a:r>
            <a:br>
              <a:rPr lang="en-SG" dirty="0"/>
            </a:br>
            <a:r>
              <a:rPr lang="en-SG" dirty="0"/>
              <a:t>   ⁃    Steps to perform integration with cloud system</a:t>
            </a:r>
            <a:br>
              <a:rPr lang="en-SG" dirty="0"/>
            </a:br>
            <a:r>
              <a:rPr lang="en-SG" dirty="0"/>
              <a:t>   ⁃    ERP Authorizations/ Access</a:t>
            </a:r>
            <a:br>
              <a:rPr lang="en-SG" dirty="0"/>
            </a:br>
            <a:r>
              <a:rPr lang="en-SG" dirty="0"/>
              <a:t>   ⁃    Start Set-up infrastructure </a:t>
            </a:r>
            <a:br>
              <a:rPr lang="en-SG" dirty="0"/>
            </a:br>
            <a:br>
              <a:rPr lang="en-SG" dirty="0"/>
            </a:br>
            <a:r>
              <a:rPr lang="en-SG" dirty="0"/>
              <a:t>Revisit Process, tasks of Key Users involved, Transactional Objects &amp; Documents:</a:t>
            </a:r>
            <a:br>
              <a:rPr lang="en-SG" dirty="0"/>
            </a:br>
            <a:r>
              <a:rPr lang="en-SG" dirty="0"/>
              <a:t>  - Revisit Process in general, detail requirements</a:t>
            </a:r>
            <a:br>
              <a:rPr lang="en-SG" dirty="0"/>
            </a:br>
            <a:r>
              <a:rPr lang="en-SG" dirty="0"/>
              <a:t> - define key user groups, their interfaces and derive detailed topics for blue print discussion </a:t>
            </a:r>
            <a:br>
              <a:rPr lang="en-SG" dirty="0"/>
            </a:br>
            <a:r>
              <a:rPr lang="en-SG" dirty="0"/>
              <a:t>   ⁃    Price change types detail discussion</a:t>
            </a:r>
            <a:br>
              <a:rPr lang="en-SG" dirty="0"/>
            </a:br>
            <a:r>
              <a:rPr lang="en-SG" dirty="0"/>
              <a:t>   ⁃    Documents and Approvals</a:t>
            </a:r>
            <a:br>
              <a:rPr lang="en-SG" dirty="0"/>
            </a:br>
            <a:r>
              <a:rPr lang="en-SG" dirty="0"/>
              <a:t>   ⁃    Revisit existing UI and objects and discuss potential mappings to desired process</a:t>
            </a:r>
            <a:br>
              <a:rPr lang="en-SG" dirty="0"/>
            </a:br>
            <a:br>
              <a:rPr lang="en-SG" dirty="0"/>
            </a:br>
            <a:r>
              <a:rPr lang="en-SG" dirty="0"/>
              <a:t>Meeting with Internal Consulting/ technical key users (might be IT or key users) &amp; In Mind Development:</a:t>
            </a:r>
            <a:br>
              <a:rPr lang="en-SG" dirty="0"/>
            </a:br>
            <a:r>
              <a:rPr lang="en-SG" dirty="0"/>
              <a:t>   ⁃    ERP objects with relevance for tasks and processes to be performed in detail</a:t>
            </a:r>
            <a:br>
              <a:rPr lang="en-SG" dirty="0"/>
            </a:br>
            <a:r>
              <a:rPr lang="en-SG" dirty="0"/>
              <a:t>   ⁃    Data Points to perform Price Change</a:t>
            </a:r>
            <a:br>
              <a:rPr lang="en-SG" dirty="0"/>
            </a:br>
            <a:r>
              <a:rPr lang="en-SG" dirty="0"/>
              <a:t>   ⁃    Authorization/ constraints/ processes</a:t>
            </a:r>
            <a:br>
              <a:rPr lang="en-SG" dirty="0"/>
            </a:br>
            <a:br>
              <a:rPr lang="en-SG" dirty="0"/>
            </a:br>
            <a:r>
              <a:rPr lang="en-SG" dirty="0"/>
              <a:t>Detailed Blue-print planning:</a:t>
            </a:r>
            <a:br>
              <a:rPr lang="en-SG" dirty="0"/>
            </a:br>
            <a:r>
              <a:rPr lang="en-SG" dirty="0"/>
              <a:t>   ⁃    Further detail workshop topics</a:t>
            </a:r>
            <a:br>
              <a:rPr lang="en-SG" dirty="0"/>
            </a:br>
            <a:r>
              <a:rPr lang="en-SG" dirty="0"/>
              <a:t>   ⁃    Detailed Workshop schedule</a:t>
            </a:r>
            <a:br>
              <a:rPr lang="en-SG" dirty="0"/>
            </a:br>
            <a:r>
              <a:rPr lang="en-SG" dirty="0"/>
              <a:t>   ⁃    Detailed definition of desired outcome per workshop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Kick-Off</a:t>
            </a:r>
          </a:p>
        </p:txBody>
      </p:sp>
    </p:spTree>
    <p:extLst>
      <p:ext uri="{BB962C8B-B14F-4D97-AF65-F5344CB8AC3E}">
        <p14:creationId xmlns:p14="http://schemas.microsoft.com/office/powerpoint/2010/main" val="307422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Breakdown: Revisit Process, Tasks of Key Users involved, Transactional Objects &amp; Documents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b="1" dirty="0"/>
              <a:t>Revisit overall process – project team (1h) </a:t>
            </a:r>
          </a:p>
          <a:p>
            <a:pPr lvl="1"/>
            <a:r>
              <a:rPr lang="en-SG" dirty="0"/>
              <a:t>Revisit key tasks to be performed </a:t>
            </a:r>
          </a:p>
          <a:p>
            <a:pPr lvl="1"/>
            <a:r>
              <a:rPr lang="en-SG" dirty="0"/>
              <a:t>Involved systems and user types, </a:t>
            </a:r>
          </a:p>
          <a:p>
            <a:pPr lvl="1"/>
            <a:r>
              <a:rPr lang="en-SG" dirty="0"/>
              <a:t>Define KPIs of CPQ system implementation</a:t>
            </a:r>
          </a:p>
          <a:p>
            <a:r>
              <a:rPr lang="en-SG" b="1" dirty="0"/>
              <a:t>Customer Request/ Sales support application (1h)</a:t>
            </a:r>
            <a:endParaRPr lang="en-SG" sz="1200" dirty="0"/>
          </a:p>
          <a:p>
            <a:pPr lvl="1"/>
            <a:r>
              <a:rPr lang="en-SG" dirty="0"/>
              <a:t>Differences between new LOI vs. Change?</a:t>
            </a:r>
          </a:p>
          <a:p>
            <a:pPr lvl="1"/>
            <a:r>
              <a:rPr lang="en-SG" dirty="0"/>
              <a:t>Which departments collaborate, which responsibilities?</a:t>
            </a:r>
          </a:p>
          <a:p>
            <a:r>
              <a:rPr lang="en-SG" b="1" dirty="0"/>
              <a:t>Data Collection/ Offer preparation (2.5h): </a:t>
            </a:r>
          </a:p>
          <a:p>
            <a:pPr lvl="1"/>
            <a:r>
              <a:rPr lang="en-SG" dirty="0"/>
              <a:t>Data Entry</a:t>
            </a:r>
          </a:p>
          <a:p>
            <a:pPr lvl="2"/>
            <a:r>
              <a:rPr lang="en-SG" sz="1200" dirty="0"/>
              <a:t>Who are the different user groups participating? Process of collaboration?</a:t>
            </a:r>
          </a:p>
          <a:p>
            <a:pPr lvl="2"/>
            <a:r>
              <a:rPr lang="en-SG" sz="1200" dirty="0"/>
              <a:t>Input data points break-up (cost breakdown, technical details, part price, development costs, prototype)</a:t>
            </a:r>
          </a:p>
          <a:p>
            <a:pPr lvl="2"/>
            <a:r>
              <a:rPr lang="en-SG" sz="1200" dirty="0"/>
              <a:t>Any calculations needed at this stage?</a:t>
            </a:r>
          </a:p>
          <a:p>
            <a:pPr lvl="2"/>
            <a:r>
              <a:rPr lang="en-SG" sz="1200" dirty="0"/>
              <a:t>Input/ handling of specific conditions, any special final ERP entry required for special conditions</a:t>
            </a:r>
          </a:p>
          <a:p>
            <a:pPr lvl="1"/>
            <a:r>
              <a:rPr lang="en-SG" dirty="0"/>
              <a:t>Calculation Support:</a:t>
            </a:r>
          </a:p>
          <a:p>
            <a:pPr lvl="2"/>
            <a:r>
              <a:rPr lang="en-SG" sz="1200" dirty="0"/>
              <a:t>External systems required for depreciation calculation</a:t>
            </a:r>
          </a:p>
          <a:p>
            <a:pPr lvl="2"/>
            <a:r>
              <a:rPr lang="en-SG" sz="1200" dirty="0"/>
              <a:t>Details on depreciation calculation</a:t>
            </a:r>
          </a:p>
          <a:p>
            <a:pPr lvl="2"/>
            <a:r>
              <a:rPr lang="en-SG" sz="1200" dirty="0"/>
              <a:t>Discussion on logistics tool</a:t>
            </a:r>
          </a:p>
          <a:p>
            <a:pPr lvl="1"/>
            <a:r>
              <a:rPr lang="en-SG" dirty="0"/>
              <a:t>Sales Planning</a:t>
            </a:r>
          </a:p>
          <a:p>
            <a:endParaRPr lang="en-SG" sz="100" dirty="0"/>
          </a:p>
          <a:p>
            <a:r>
              <a:rPr lang="en-SG" b="1" dirty="0"/>
              <a:t>TMA (1h)</a:t>
            </a:r>
          </a:p>
          <a:p>
            <a:pPr lvl="1"/>
            <a:r>
              <a:rPr lang="en-SG" dirty="0"/>
              <a:t>Output required: excel, PDF, etc.</a:t>
            </a:r>
          </a:p>
          <a:p>
            <a:r>
              <a:rPr lang="en-SG" b="1" dirty="0"/>
              <a:t>Sales Offer Setting (1h)</a:t>
            </a:r>
          </a:p>
          <a:p>
            <a:pPr lvl="1"/>
            <a:r>
              <a:rPr lang="en-SG" dirty="0"/>
              <a:t>Output required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96844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1- 3 : 29-05-2017 to 31-05-2017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Introducing Discussion</a:t>
            </a:r>
          </a:p>
          <a:p>
            <a:r>
              <a:rPr lang="en-SG" sz="2000" dirty="0"/>
              <a:t>Introduction + short demo</a:t>
            </a:r>
          </a:p>
          <a:p>
            <a:r>
              <a:rPr lang="en-SG" sz="2000" dirty="0"/>
              <a:t>Align project structure across account teams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3 Groups from Sales (each one day)</a:t>
            </a:r>
            <a:endParaRPr lang="en-SG" sz="2000" dirty="0"/>
          </a:p>
          <a:p>
            <a:r>
              <a:rPr lang="en-SG" sz="2000" dirty="0"/>
              <a:t>Discuss Requirements Sales Process end-to-end</a:t>
            </a:r>
          </a:p>
          <a:p>
            <a:pPr lvl="1"/>
            <a:r>
              <a:rPr lang="en-SG" sz="2000" dirty="0"/>
              <a:t>Requirements for general process</a:t>
            </a:r>
          </a:p>
          <a:p>
            <a:pPr lvl="1"/>
            <a:r>
              <a:rPr lang="en-SG" sz="2000" dirty="0"/>
              <a:t>Specifics for different phases (LOI, development, pre-serial, serial)</a:t>
            </a:r>
          </a:p>
          <a:p>
            <a:r>
              <a:rPr lang="en-SG" sz="2000" dirty="0"/>
              <a:t>Align vocabulary used in CPQ</a:t>
            </a:r>
          </a:p>
          <a:p>
            <a:r>
              <a:rPr lang="en-SG" sz="2000" dirty="0"/>
              <a:t>Special topic: Applications of volume-based changes, depreciation</a:t>
            </a:r>
          </a:p>
          <a:p>
            <a:r>
              <a:rPr lang="en-SG" sz="2000" dirty="0"/>
              <a:t>Special topic: Approval Processes &amp; Validation</a:t>
            </a:r>
          </a:p>
          <a:p>
            <a:r>
              <a:rPr lang="en-SG" sz="2000" dirty="0"/>
              <a:t>Special topic: Document Outputs</a:t>
            </a:r>
          </a:p>
          <a:p>
            <a:r>
              <a:rPr lang="en-SG" sz="2000" dirty="0"/>
              <a:t>Summary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endParaRPr lang="en-SG" sz="1200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0249867" y="2268463"/>
            <a:ext cx="2761171" cy="30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Sales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G. </a:t>
            </a:r>
            <a:r>
              <a:rPr lang="en-GB" sz="1800" dirty="0" err="1">
                <a:solidFill>
                  <a:schemeClr val="bg2"/>
                </a:solidFill>
              </a:rPr>
              <a:t>Seror</a:t>
            </a:r>
            <a:r>
              <a:rPr lang="en-GB" sz="1800" dirty="0">
                <a:solidFill>
                  <a:schemeClr val="bg2"/>
                </a:solidFill>
              </a:rPr>
              <a:t> (RNPO)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P. Gautier (BMW)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</a:t>
            </a:r>
            <a:r>
              <a:rPr lang="en-GB" sz="1800" dirty="0" err="1">
                <a:solidFill>
                  <a:schemeClr val="bg2"/>
                </a:solidFill>
              </a:rPr>
              <a:t>Tiao</a:t>
            </a:r>
            <a:r>
              <a:rPr lang="en-GB" sz="1800" dirty="0">
                <a:solidFill>
                  <a:schemeClr val="bg2"/>
                </a:solidFill>
              </a:rPr>
              <a:t> (DAI / VW)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Mensah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M. </a:t>
            </a:r>
            <a:r>
              <a:rPr lang="en-GB" sz="1800" dirty="0" err="1">
                <a:solidFill>
                  <a:schemeClr val="bg2"/>
                </a:solidFill>
              </a:rPr>
              <a:t>Grumelart</a:t>
            </a:r>
            <a:r>
              <a:rPr lang="en-GB" sz="1800" dirty="0">
                <a:solidFill>
                  <a:schemeClr val="bg2"/>
                </a:solidFill>
              </a:rPr>
              <a:t>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T. Nakano (Toyota)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N. Yamashita (Toyota)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0066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4: 01-06-2017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Summary Preparation Day 1-3 (4h)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Introduction Session for cost planning &amp; control, engineering, accounting (1h)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Cost Planning &amp; control (1h)</a:t>
            </a:r>
          </a:p>
          <a:p>
            <a:r>
              <a:rPr lang="en-SG" sz="2000" dirty="0"/>
              <a:t>Interaction between sales &amp; cost control</a:t>
            </a:r>
          </a:p>
          <a:p>
            <a:r>
              <a:rPr lang="en-SG" sz="2000" dirty="0"/>
              <a:t>Any specific requirements</a:t>
            </a:r>
          </a:p>
          <a:p>
            <a:r>
              <a:rPr lang="en-SG" sz="2000" dirty="0"/>
              <a:t>Data points</a:t>
            </a:r>
          </a:p>
          <a:p>
            <a:r>
              <a:rPr lang="en-SG" sz="2000" dirty="0"/>
              <a:t>Outlook on sales administration</a:t>
            </a:r>
          </a:p>
          <a:p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Price Change Application &amp; Compliance (1h)</a:t>
            </a:r>
          </a:p>
          <a:p>
            <a:pPr marL="0" indent="0">
              <a:buNone/>
            </a:pPr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Engineering Inputs  (1h)</a:t>
            </a:r>
          </a:p>
          <a:p>
            <a:r>
              <a:rPr lang="en-SG" sz="2000" dirty="0"/>
              <a:t>Prototype</a:t>
            </a:r>
          </a:p>
          <a:p>
            <a:r>
              <a:rPr lang="en-SG" sz="2000" dirty="0"/>
              <a:t>Technical Documentation</a:t>
            </a:r>
          </a:p>
          <a:p>
            <a:pPr marL="0" indent="0">
              <a:buNone/>
            </a:pPr>
            <a:endParaRPr lang="en-SG" sz="2000" b="1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8712832" y="3072508"/>
            <a:ext cx="1969083" cy="1356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Cost Planning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S. Roi</a:t>
            </a:r>
            <a:endParaRPr lang="en-GB" sz="1600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8712832" y="4716736"/>
            <a:ext cx="1969083" cy="1039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Accounting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C. </a:t>
            </a:r>
            <a:r>
              <a:rPr lang="en-GB" sz="1600" dirty="0" err="1">
                <a:solidFill>
                  <a:schemeClr val="bg2"/>
                </a:solidFill>
              </a:rPr>
              <a:t>Lefresne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0935313" y="3072507"/>
            <a:ext cx="1969083" cy="2684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>
                <a:solidFill>
                  <a:schemeClr val="bg2"/>
                </a:solidFill>
              </a:rPr>
              <a:t>Cost Control</a:t>
            </a: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T. </a:t>
            </a:r>
            <a:r>
              <a:rPr lang="en-GB" sz="1600" dirty="0" err="1">
                <a:solidFill>
                  <a:schemeClr val="bg2"/>
                </a:solidFill>
              </a:rPr>
              <a:t>Bourderioux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10955833" y="5974248"/>
            <a:ext cx="1969083" cy="1262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600" b="1" dirty="0" err="1">
                <a:solidFill>
                  <a:schemeClr val="bg2"/>
                </a:solidFill>
              </a:rPr>
              <a:t>Engineeriing</a:t>
            </a:r>
            <a:endParaRPr lang="en-GB" sz="1600" b="1" dirty="0">
              <a:solidFill>
                <a:schemeClr val="bg2"/>
              </a:solidFill>
            </a:endParaRPr>
          </a:p>
          <a:p>
            <a:pPr lvl="0"/>
            <a:endParaRPr lang="en-GB" sz="1600" b="1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D. </a:t>
            </a:r>
            <a:r>
              <a:rPr lang="en-GB" sz="1600" dirty="0" err="1">
                <a:solidFill>
                  <a:schemeClr val="bg2"/>
                </a:solidFill>
              </a:rPr>
              <a:t>Pantale</a:t>
            </a:r>
            <a:endParaRPr lang="en-GB" sz="1600" dirty="0">
              <a:solidFill>
                <a:schemeClr val="bg2"/>
              </a:solidFill>
            </a:endParaRPr>
          </a:p>
          <a:p>
            <a:pPr>
              <a:spcBef>
                <a:spcPts val="300"/>
              </a:spcBef>
              <a:defRPr/>
            </a:pPr>
            <a:r>
              <a:rPr lang="en-GB" sz="1600" dirty="0">
                <a:solidFill>
                  <a:schemeClr val="bg2"/>
                </a:solidFill>
              </a:rPr>
              <a:t>A. </a:t>
            </a:r>
            <a:r>
              <a:rPr lang="en-GB" sz="1600" dirty="0" err="1">
                <a:solidFill>
                  <a:schemeClr val="bg2"/>
                </a:solidFill>
              </a:rPr>
              <a:t>Sarzier</a:t>
            </a:r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43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Day 5: 02-06-2017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1" y="1620839"/>
            <a:ext cx="11766573" cy="5759772"/>
          </a:xfrm>
        </p:spPr>
        <p:txBody>
          <a:bodyPr/>
          <a:lstStyle/>
          <a:p>
            <a:pPr marL="0" indent="0">
              <a:buNone/>
            </a:pPr>
            <a:r>
              <a:rPr lang="en-SG" sz="2000" b="1" dirty="0"/>
              <a:t>IT Department &amp; In Mind Development (4h)</a:t>
            </a:r>
          </a:p>
          <a:p>
            <a:r>
              <a:rPr lang="en-SG" sz="2000" dirty="0"/>
              <a:t>Infrastructure &amp; Integration</a:t>
            </a:r>
          </a:p>
          <a:p>
            <a:r>
              <a:rPr lang="en-SG" sz="2000" dirty="0"/>
              <a:t>Export/ Import ERP (prices)</a:t>
            </a:r>
          </a:p>
          <a:p>
            <a:r>
              <a:rPr lang="en-SG" sz="2000" dirty="0"/>
              <a:t>Special Topics, e.g. Part-Material Mapping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b="1" dirty="0"/>
              <a:t>Sales Process Summary from different Groups (2h)</a:t>
            </a:r>
          </a:p>
          <a:p>
            <a:r>
              <a:rPr lang="en-SG" sz="2000" dirty="0"/>
              <a:t>Prototype</a:t>
            </a:r>
          </a:p>
          <a:p>
            <a:r>
              <a:rPr lang="en-SG" sz="2000" dirty="0"/>
              <a:t>Technical Documentation</a:t>
            </a:r>
          </a:p>
          <a:p>
            <a:endParaRPr lang="en-SG" sz="2000" dirty="0"/>
          </a:p>
          <a:p>
            <a:endParaRPr lang="en-SG" sz="2000" b="1" dirty="0"/>
          </a:p>
          <a:p>
            <a:pPr marL="0" indent="0">
              <a:buNone/>
            </a:pPr>
            <a:r>
              <a:rPr lang="en-SG" sz="2000" b="1" dirty="0"/>
              <a:t>Wrap-Up / Next Steps (2h)</a:t>
            </a:r>
          </a:p>
          <a:p>
            <a:endParaRPr lang="en-SG" sz="2000" b="1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10248068" y="3636615"/>
            <a:ext cx="2690961" cy="2808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Sales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G. </a:t>
            </a:r>
            <a:r>
              <a:rPr lang="en-GB" sz="1800" dirty="0" err="1">
                <a:solidFill>
                  <a:schemeClr val="bg2"/>
                </a:solidFill>
              </a:rPr>
              <a:t>Seror</a:t>
            </a:r>
            <a:r>
              <a:rPr lang="en-GB" sz="1800" dirty="0">
                <a:solidFill>
                  <a:schemeClr val="bg2"/>
                </a:solidFill>
              </a:rPr>
              <a:t> (RNPO)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P. Gautier (BMW)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</a:t>
            </a:r>
            <a:r>
              <a:rPr lang="en-GB" sz="1800" dirty="0" err="1">
                <a:solidFill>
                  <a:schemeClr val="bg2"/>
                </a:solidFill>
              </a:rPr>
              <a:t>Tiao</a:t>
            </a:r>
            <a:r>
              <a:rPr lang="en-GB" sz="1800" dirty="0">
                <a:solidFill>
                  <a:schemeClr val="bg2"/>
                </a:solidFill>
              </a:rPr>
              <a:t> (DAI / VW)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Mensah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M. </a:t>
            </a:r>
            <a:r>
              <a:rPr lang="en-GB" sz="1800" dirty="0" err="1">
                <a:solidFill>
                  <a:schemeClr val="bg2"/>
                </a:solidFill>
              </a:rPr>
              <a:t>Grumelart</a:t>
            </a:r>
            <a:r>
              <a:rPr lang="en-GB" sz="1800" dirty="0">
                <a:solidFill>
                  <a:schemeClr val="bg2"/>
                </a:solidFill>
              </a:rPr>
              <a:t> (PSA)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T. Nakano (Toyota)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N. Yamashita (Toyota)</a:t>
            </a:r>
            <a:endParaRPr lang="en-US" sz="1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10249868" y="1620839"/>
            <a:ext cx="2689162" cy="1655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GB" sz="1800" b="1" dirty="0">
                <a:solidFill>
                  <a:schemeClr val="bg2"/>
                </a:solidFill>
              </a:rPr>
              <a:t>IT Department</a:t>
            </a:r>
          </a:p>
          <a:p>
            <a:pPr lvl="0"/>
            <a:endParaRPr lang="en-GB" sz="1800" b="1" dirty="0">
              <a:solidFill>
                <a:schemeClr val="bg2"/>
              </a:solidFill>
            </a:endParaRP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C. Bertrand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Y. Carrel</a:t>
            </a:r>
          </a:p>
          <a:p>
            <a:pPr lvl="0"/>
            <a:r>
              <a:rPr lang="en-GB" sz="1800" dirty="0">
                <a:solidFill>
                  <a:schemeClr val="bg2"/>
                </a:solidFill>
              </a:rPr>
              <a:t>F. Fort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793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Companies involved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sz="2800" dirty="0"/>
              <a:t>In Mind Cloud</a:t>
            </a:r>
          </a:p>
          <a:p>
            <a:pPr lvl="1"/>
            <a:r>
              <a:rPr lang="en-SG" sz="2800" dirty="0"/>
              <a:t>Software Solution Provider </a:t>
            </a:r>
          </a:p>
          <a:p>
            <a:pPr lvl="1"/>
            <a:r>
              <a:rPr lang="en-SG" sz="2800" dirty="0"/>
              <a:t>Standard &amp; Customization</a:t>
            </a:r>
          </a:p>
          <a:p>
            <a:pPr lvl="1"/>
            <a:r>
              <a:rPr lang="en-SG" sz="2800" dirty="0"/>
              <a:t>Custom Software Extension</a:t>
            </a:r>
          </a:p>
          <a:p>
            <a:pPr lvl="1"/>
            <a:r>
              <a:rPr lang="en-SG" sz="2800" dirty="0"/>
              <a:t>Document Requirements</a:t>
            </a:r>
          </a:p>
          <a:p>
            <a:r>
              <a:rPr lang="en-SG" sz="2800" dirty="0" err="1"/>
              <a:t>Itelligence</a:t>
            </a:r>
            <a:endParaRPr lang="en-SG" sz="2800" dirty="0"/>
          </a:p>
          <a:p>
            <a:pPr lvl="1"/>
            <a:r>
              <a:rPr lang="en-SG" sz="2800" dirty="0"/>
              <a:t>Project Management</a:t>
            </a:r>
          </a:p>
          <a:p>
            <a:pPr lvl="1"/>
            <a:r>
              <a:rPr lang="en-SG" sz="2800" dirty="0"/>
              <a:t>Workshop Management</a:t>
            </a:r>
          </a:p>
          <a:p>
            <a:pPr lvl="1"/>
            <a:r>
              <a:rPr lang="en-SG" sz="2800" dirty="0"/>
              <a:t>SAP Expertise</a:t>
            </a:r>
          </a:p>
          <a:p>
            <a:pPr lvl="1"/>
            <a:r>
              <a:rPr lang="en-SG" sz="2800" dirty="0"/>
              <a:t>Intermediate between In Mind and JTEKT</a:t>
            </a:r>
          </a:p>
          <a:p>
            <a:pPr lvl="1"/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97521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12763" y="5004767"/>
            <a:ext cx="11766550" cy="2879675"/>
          </a:xfrm>
        </p:spPr>
        <p:txBody>
          <a:bodyPr/>
          <a:lstStyle/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Introduction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b="1" dirty="0"/>
              <a:t>Solution Scope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Delivery Approach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US" sz="2100" dirty="0"/>
              <a:t>Team Roles and Responsibilities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Critical Success Factors and Communication</a:t>
            </a:r>
          </a:p>
          <a:p>
            <a:pPr marL="457291" lvl="1" indent="-457291" defTabSz="1088776">
              <a:spcBef>
                <a:spcPts val="600"/>
              </a:spcBef>
              <a:buClr>
                <a:srgbClr val="F0AB00"/>
              </a:buClr>
              <a:buSzPct val="80000"/>
              <a:buNone/>
            </a:pPr>
            <a:r>
              <a:rPr lang="en-GB" sz="2100" dirty="0"/>
              <a:t>Next Steps</a:t>
            </a:r>
            <a:endParaRPr lang="en-US" sz="2100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0105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Scope: Process View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14290213"/>
              </p:ext>
            </p:extLst>
          </p:nvPr>
        </p:nvGraphicFramePr>
        <p:xfrm>
          <a:off x="875062" y="1476375"/>
          <a:ext cx="11872084" cy="196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63819996"/>
              </p:ext>
            </p:extLst>
          </p:nvPr>
        </p:nvGraphicFramePr>
        <p:xfrm>
          <a:off x="898063" y="3564607"/>
          <a:ext cx="11872084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137100441"/>
              </p:ext>
            </p:extLst>
          </p:nvPr>
        </p:nvGraphicFramePr>
        <p:xfrm>
          <a:off x="4082274" y="6111403"/>
          <a:ext cx="2232247" cy="149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33596337"/>
              </p:ext>
            </p:extLst>
          </p:nvPr>
        </p:nvGraphicFramePr>
        <p:xfrm>
          <a:off x="10573903" y="5940871"/>
          <a:ext cx="2232247" cy="149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Rectangle 11"/>
          <p:cNvSpPr/>
          <p:nvPr/>
        </p:nvSpPr>
        <p:spPr>
          <a:xfrm>
            <a:off x="11329987" y="3250075"/>
            <a:ext cx="360040" cy="3335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1824931" y="3478969"/>
            <a:ext cx="9505056" cy="1242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Down 13"/>
          <p:cNvSpPr/>
          <p:nvPr/>
        </p:nvSpPr>
        <p:spPr>
          <a:xfrm>
            <a:off x="1608907" y="3478969"/>
            <a:ext cx="648072" cy="49705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Arrow: Down 14"/>
          <p:cNvSpPr/>
          <p:nvPr/>
        </p:nvSpPr>
        <p:spPr>
          <a:xfrm>
            <a:off x="4921275" y="5568079"/>
            <a:ext cx="648072" cy="49705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Arrow: Down 16"/>
          <p:cNvSpPr/>
          <p:nvPr/>
        </p:nvSpPr>
        <p:spPr>
          <a:xfrm>
            <a:off x="11382170" y="5529453"/>
            <a:ext cx="648072" cy="49705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47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Scope (1)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787" y="1188343"/>
            <a:ext cx="12097344" cy="60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Scope (2)</a:t>
            </a:r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779" y="1116335"/>
            <a:ext cx="12739886" cy="6133007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2977059" y="4572719"/>
            <a:ext cx="2808312" cy="2952328"/>
          </a:xfrm>
          <a:prstGeom prst="roundRect">
            <a:avLst>
              <a:gd name="adj" fmla="val 9884"/>
            </a:avLst>
          </a:prstGeom>
          <a:solidFill>
            <a:schemeClr val="accent1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247840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2140" y="1044327"/>
            <a:ext cx="9890199" cy="63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48138"/>
      </p:ext>
    </p:extLst>
  </p:cSld>
  <p:clrMapOvr>
    <a:masterClrMapping/>
  </p:clrMapOvr>
</p:sld>
</file>

<file path=ppt/theme/theme1.xml><?xml version="1.0" encoding="utf-8"?>
<a:theme xmlns:a="http://schemas.openxmlformats.org/drawingml/2006/main" name="In Mind">
  <a:themeElements>
    <a:clrScheme name="In Mind Colours_V2">
      <a:dk1>
        <a:srgbClr val="484C4F"/>
      </a:dk1>
      <a:lt1>
        <a:srgbClr val="FFFFFF"/>
      </a:lt1>
      <a:dk2>
        <a:srgbClr val="484C4F"/>
      </a:dk2>
      <a:lt2>
        <a:srgbClr val="FFFFFF"/>
      </a:lt2>
      <a:accent1>
        <a:srgbClr val="EC7504"/>
      </a:accent1>
      <a:accent2>
        <a:srgbClr val="EF3D23"/>
      </a:accent2>
      <a:accent3>
        <a:srgbClr val="FF901E"/>
      </a:accent3>
      <a:accent4>
        <a:srgbClr val="EB9C05"/>
      </a:accent4>
      <a:accent5>
        <a:srgbClr val="007D9F"/>
      </a:accent5>
      <a:accent6>
        <a:srgbClr val="0AA8EC"/>
      </a:accent6>
      <a:hlink>
        <a:srgbClr val="EC7504"/>
      </a:hlink>
      <a:folHlink>
        <a:srgbClr val="EC750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 algn="l" rtl="0">
          <a:defRPr sz="1200" b="0" i="0" u="none" strike="noStrike" kern="1200" dirty="0" smtClean="0"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 Mind PPT Template 16by9_31102016" id="{30D81384-C794-4D20-868C-D85700465F88}" vid="{31C936FE-B940-4FFD-96F0-663E7F432B8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B98B3C75134F4A8CF07F67F6F624D1" ma:contentTypeVersion="4" ma:contentTypeDescription="Create a new document." ma:contentTypeScope="" ma:versionID="607d65e3a19e4a7e1baee70ab5ac7768">
  <xsd:schema xmlns:xsd="http://www.w3.org/2001/XMLSchema" xmlns:xs="http://www.w3.org/2001/XMLSchema" xmlns:p="http://schemas.microsoft.com/office/2006/metadata/properties" xmlns:ns2="98e07c49-8661-49ff-b37b-00ca16af693b" targetNamespace="http://schemas.microsoft.com/office/2006/metadata/properties" ma:root="true" ma:fieldsID="241c58217b757c1cb9966f388fa78fa5" ns2:_="">
    <xsd:import namespace="98e07c49-8661-49ff-b37b-00ca16af69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e07c49-8661-49ff-b37b-00ca16af69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0B9841-928E-4120-80C3-9DAEB4586B5E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98e07c49-8661-49ff-b37b-00ca16af693b"/>
  </ds:schemaRefs>
</ds:datastoreItem>
</file>

<file path=customXml/itemProps2.xml><?xml version="1.0" encoding="utf-8"?>
<ds:datastoreItem xmlns:ds="http://schemas.openxmlformats.org/officeDocument/2006/customXml" ds:itemID="{7DEBDFC5-4237-44C2-ADA2-7930A2E01E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e07c49-8661-49ff-b37b-00ca16af69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6F2077-5F17-4E31-852E-1634AC44F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1837</TotalTime>
  <Words>2532</Words>
  <Application>Microsoft Office PowerPoint</Application>
  <PresentationFormat>Custom</PresentationFormat>
  <Paragraphs>584</Paragraphs>
  <Slides>36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Wingdings</vt:lpstr>
      <vt:lpstr>Calibri</vt:lpstr>
      <vt:lpstr>Courier New</vt:lpstr>
      <vt:lpstr>Verdana</vt:lpstr>
      <vt:lpstr>In Mind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Falk Brauer</cp:lastModifiedBy>
  <cp:revision>212</cp:revision>
  <cp:lastPrinted>2014-07-15T03:04:47Z</cp:lastPrinted>
  <dcterms:created xsi:type="dcterms:W3CDTF">2017-01-16T06:32:17Z</dcterms:created>
  <dcterms:modified xsi:type="dcterms:W3CDTF">2017-05-12T11:58:44Z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0x01010079B98B3C75134F4A8CF07F67F6F624D1</vt:lpwstr>
  </property>
</Properties>
</file>